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just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just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just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just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just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just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just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just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67" d="100"/>
          <a:sy n="67" d="100"/>
        </p:scale>
        <p:origin x="-2024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7" name="Shape 4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Aptos"/>
                <a:ea typeface="Aptos"/>
                <a:cs typeface="Aptos"/>
                <a:sym typeface="Aptos"/>
              </a:defRPr>
            </a:pPr>
            <a:r>
              <a:t>In standard MD we run two separate simulations</a:t>
            </a:r>
          </a:p>
          <a:p>
            <a:pPr defTabSz="914400">
              <a:lnSpc>
                <a:spcPct val="100000"/>
              </a:lnSpc>
              <a:defRPr sz="1200">
                <a:latin typeface="Aptos"/>
                <a:ea typeface="Aptos"/>
                <a:cs typeface="Aptos"/>
                <a:sym typeface="Aptos"/>
              </a:defRPr>
            </a:pPr>
            <a:r>
              <a:t>In red</a:t>
            </a:r>
          </a:p>
          <a:p>
            <a:pPr defTabSz="914400">
              <a:lnSpc>
                <a:spcPct val="100000"/>
              </a:lnSpc>
              <a:defRPr sz="1200">
                <a:latin typeface="Aptos"/>
                <a:ea typeface="Aptos"/>
                <a:cs typeface="Aptos"/>
                <a:sym typeface="Aptos"/>
              </a:defRPr>
            </a:pPr>
            <a:r>
              <a:t>In Blue, </a:t>
            </a:r>
          </a:p>
          <a:p>
            <a:pPr defTabSz="914400">
              <a:lnSpc>
                <a:spcPct val="100000"/>
              </a:lnSpc>
              <a:defRPr sz="1200">
                <a:latin typeface="Aptos"/>
                <a:ea typeface="Aptos"/>
                <a:cs typeface="Aptos"/>
                <a:sym typeface="Aptos"/>
              </a:defRPr>
            </a:pPr>
            <a:r>
              <a:t>The dashed line correspond </a:t>
            </a:r>
          </a:p>
          <a:p>
            <a:pPr defTabSz="914400">
              <a:lnSpc>
                <a:spcPct val="100000"/>
              </a:lnSpc>
              <a:defRPr sz="1200">
                <a:latin typeface="Aptos"/>
                <a:ea typeface="Aptos"/>
                <a:cs typeface="Aptos"/>
                <a:sym typeface="Aptos"/>
              </a:defRPr>
            </a:pPr>
            <a:r>
              <a:t>At the melting temperature both should equal each other and align with the dashed line, for which dG=0</a:t>
            </a:r>
            <a:br/>
            <a:r>
              <a:t>This might seem like a small error, but the implications on the melting temperature are grave.</a:t>
            </a:r>
          </a:p>
          <a:p>
            <a:pPr defTabSz="914400">
              <a:lnSpc>
                <a:spcPct val="100000"/>
              </a:lnSpc>
              <a:defRPr sz="1200">
                <a:latin typeface="Aptos"/>
                <a:ea typeface="Aptos"/>
                <a:cs typeface="Aptos"/>
                <a:sym typeface="Aptos"/>
              </a:defRPr>
            </a:pPr>
            <a:r>
              <a:t>The reason we didn’t get the right answer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Aptos"/>
                <a:ea typeface="Aptos"/>
                <a:cs typeface="Aptos"/>
                <a:sym typeface="Aptos"/>
              </a:defRPr>
            </a:pPr>
            <a:r>
              <a:t>Again in metaD we choose Cvs, we add periodic bias , integrate over each phase at different temperature</a:t>
            </a:r>
          </a:p>
          <a:p>
            <a:pPr defTabSz="914400">
              <a:lnSpc>
                <a:spcPct val="100000"/>
              </a:lnSpc>
              <a:defRPr sz="1200">
                <a:latin typeface="Aptos"/>
                <a:ea typeface="Aptos"/>
                <a:cs typeface="Aptos"/>
                <a:sym typeface="Aptos"/>
              </a:defRPr>
            </a:pPr>
            <a:r>
              <a:t>I would like to remind that the reason for the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 rtl="0">
              <a:lnSpc>
                <a:spcPct val="100000"/>
              </a:lnSpc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rtl="0">
              <a:defRPr/>
            </a:pPr>
            <a:r>
              <a:t>“Type a quote here.” 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532241774_2880x1920.jpeg"/>
          <p:cNvSpPr>
            <a:spLocks noGrp="1"/>
          </p:cNvSpPr>
          <p:nvPr>
            <p:ph type="pic" idx="21"/>
          </p:nvPr>
        </p:nvSpPr>
        <p:spPr>
          <a:xfrm>
            <a:off x="1208484" y="-71438"/>
            <a:ext cx="20788313" cy="13858876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sz="8400">
                <a:solidFill>
                  <a:srgbClr val="FFFFFF"/>
                </a:solidFill>
                <a:latin typeface="AppleGothic 일반체"/>
                <a:ea typeface="AppleGothic 일반체"/>
                <a:cs typeface="AppleGothic 일반체"/>
                <a:sym typeface="AppleGothic 일반체"/>
              </a:defRPr>
            </a:lvl1pPr>
          </a:lstStyle>
          <a:p>
            <a:pPr rtl="0">
              <a:defRPr/>
            </a:pPr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solidFill>
                  <a:srgbClr val="FFFFFF"/>
                </a:solidFill>
                <a:latin typeface="AppleGothic 일반체"/>
                <a:ea typeface="AppleGothic 일반체"/>
                <a:cs typeface="AppleGothic 일반체"/>
                <a:sym typeface="AppleGothic 일반체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solidFill>
                  <a:srgbClr val="FFFFFF"/>
                </a:solidFill>
                <a:latin typeface="AppleGothic 일반체"/>
                <a:ea typeface="AppleGothic 일반체"/>
                <a:cs typeface="AppleGothic 일반체"/>
                <a:sym typeface="AppleGothic 일반체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solidFill>
                  <a:srgbClr val="FFFFFF"/>
                </a:solidFill>
                <a:latin typeface="AppleGothic 일반체"/>
                <a:ea typeface="AppleGothic 일반체"/>
                <a:cs typeface="AppleGothic 일반체"/>
                <a:sym typeface="AppleGothic 일반체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solidFill>
                  <a:srgbClr val="FFFFFF"/>
                </a:solidFill>
                <a:latin typeface="AppleGothic 일반체"/>
                <a:ea typeface="AppleGothic 일반체"/>
                <a:cs typeface="AppleGothic 일반체"/>
                <a:sym typeface="AppleGothic 일반체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solidFill>
                  <a:srgbClr val="FFFFFF"/>
                </a:solidFill>
                <a:latin typeface="AppleGothic 일반체"/>
                <a:ea typeface="AppleGothic 일반체"/>
                <a:cs typeface="AppleGothic 일반체"/>
                <a:sym typeface="AppleGothic 일반체"/>
              </a:defRPr>
            </a:lvl5pPr>
          </a:lstStyle>
          <a:p>
            <a:pPr rtl="0">
              <a:defRPr/>
            </a:pPr>
            <a:r>
              <a:t>Body Level One</a:t>
            </a:r>
          </a:p>
          <a:p>
            <a:pPr lvl="1" rtl="0">
              <a:defRPr/>
            </a:pPr>
            <a:r>
              <a:t>Body Level Two</a:t>
            </a:r>
          </a:p>
          <a:p>
            <a:pPr lvl="2" rtl="0">
              <a:defRPr/>
            </a:pPr>
            <a:r>
              <a:t>Body Level Three</a:t>
            </a:r>
          </a:p>
          <a:p>
            <a:pPr lvl="3" rtl="0">
              <a:defRPr/>
            </a:pPr>
            <a:r>
              <a:t>Body Level Four</a:t>
            </a:r>
          </a:p>
          <a:p>
            <a:pPr lvl="4" rtl="0">
              <a:defRPr/>
            </a:pPr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012406" y="214312"/>
            <a:ext cx="16359188" cy="1660435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8400">
                <a:solidFill>
                  <a:srgbClr val="FFFFFF"/>
                </a:solidFill>
                <a:latin typeface="AppleGothic 일반체"/>
                <a:ea typeface="AppleGothic 일반체"/>
                <a:cs typeface="AppleGothic 일반체"/>
                <a:sym typeface="AppleGothic 일반체"/>
              </a:defRPr>
            </a:lvl1pPr>
          </a:lstStyle>
          <a:p>
            <a:pPr rtl="0">
              <a:defRPr/>
            </a:pPr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532241774_2880x1920.jpeg"/>
          <p:cNvSpPr>
            <a:spLocks noGrp="1"/>
          </p:cNvSpPr>
          <p:nvPr>
            <p:ph type="pic" sz="half" idx="21"/>
          </p:nvPr>
        </p:nvSpPr>
        <p:spPr>
          <a:xfrm>
            <a:off x="5334000" y="526851"/>
            <a:ext cx="13716000" cy="9144001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 rtl="0">
              <a:lnSpc>
                <a:spcPct val="100000"/>
              </a:lnSpc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 rtl="0">
              <a:lnSpc>
                <a:spcPct val="100000"/>
              </a:lnSpc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532204087_1355x1355.jpeg"/>
          <p:cNvSpPr>
            <a:spLocks noGrp="1"/>
          </p:cNvSpPr>
          <p:nvPr>
            <p:ph type="pic" sz="half" idx="21"/>
          </p:nvPr>
        </p:nvSpPr>
        <p:spPr>
          <a:xfrm>
            <a:off x="12013406" y="892968"/>
            <a:ext cx="11555016" cy="11555017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 rtl="0">
              <a:lnSpc>
                <a:spcPct val="100000"/>
              </a:lnSpc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 rtl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 rtl="0">
              <a:lnSpc>
                <a:spcPct val="100000"/>
              </a:lnSpc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 rtl="0">
              <a:lnSpc>
                <a:spcPct val="100000"/>
              </a:lnSpc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 rtl="0">
              <a:lnSpc>
                <a:spcPct val="100000"/>
              </a:lnSpc>
              <a:spcBef>
                <a:spcPts val="5900"/>
              </a:spcBef>
              <a:buSzPct val="145000"/>
              <a:buFontTx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 rtl="0">
              <a:lnSpc>
                <a:spcPct val="100000"/>
              </a:lnSpc>
              <a:spcBef>
                <a:spcPts val="5900"/>
              </a:spcBef>
              <a:buSzPct val="145000"/>
              <a:buFontTx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 rtl="0">
              <a:lnSpc>
                <a:spcPct val="100000"/>
              </a:lnSpc>
              <a:spcBef>
                <a:spcPts val="5900"/>
              </a:spcBef>
              <a:buSzPct val="145000"/>
              <a:buFontTx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 rtl="0">
              <a:lnSpc>
                <a:spcPct val="100000"/>
              </a:lnSpc>
              <a:spcBef>
                <a:spcPts val="5900"/>
              </a:spcBef>
              <a:buSzPct val="145000"/>
              <a:buFontTx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 rtl="0">
              <a:lnSpc>
                <a:spcPct val="100000"/>
              </a:lnSpc>
              <a:spcBef>
                <a:spcPts val="5900"/>
              </a:spcBef>
              <a:buSzPct val="145000"/>
              <a:buFontTx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532205080_1647x1098.jpeg"/>
          <p:cNvSpPr>
            <a:spLocks noGrp="1"/>
          </p:cNvSpPr>
          <p:nvPr>
            <p:ph type="pic" sz="half" idx="21"/>
          </p:nvPr>
        </p:nvSpPr>
        <p:spPr>
          <a:xfrm>
            <a:off x="8405812" y="3643312"/>
            <a:ext cx="13260587" cy="8840392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 rtl="0">
              <a:lnSpc>
                <a:spcPct val="100000"/>
              </a:lnSpc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42900" indent="-342900" algn="just" defTabSz="821531" rtl="0">
              <a:lnSpc>
                <a:spcPct val="100000"/>
              </a:lnSpc>
              <a:spcBef>
                <a:spcPts val="4500"/>
              </a:spcBef>
              <a:buSzPct val="145000"/>
              <a:buFontTx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indent="-342900" algn="just" defTabSz="821531" rtl="0">
              <a:lnSpc>
                <a:spcPct val="100000"/>
              </a:lnSpc>
              <a:spcBef>
                <a:spcPts val="4500"/>
              </a:spcBef>
              <a:buSzPct val="145000"/>
              <a:buFontTx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28700" indent="-342900" algn="just" defTabSz="821531" rtl="0">
              <a:lnSpc>
                <a:spcPct val="100000"/>
              </a:lnSpc>
              <a:spcBef>
                <a:spcPts val="4500"/>
              </a:spcBef>
              <a:buSzPct val="145000"/>
              <a:buFontTx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indent="-342900" algn="just" defTabSz="821531" rtl="0">
              <a:lnSpc>
                <a:spcPct val="100000"/>
              </a:lnSpc>
              <a:spcBef>
                <a:spcPts val="4500"/>
              </a:spcBef>
              <a:buSzPct val="145000"/>
              <a:buFontTx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714500" indent="-342900" algn="just" defTabSz="821531" rtl="0">
              <a:lnSpc>
                <a:spcPct val="100000"/>
              </a:lnSpc>
              <a:spcBef>
                <a:spcPts val="4500"/>
              </a:spcBef>
              <a:buSzPct val="145000"/>
              <a:buFontTx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 rtl="0">
              <a:lnSpc>
                <a:spcPct val="100000"/>
              </a:lnSpc>
              <a:spcBef>
                <a:spcPts val="5900"/>
              </a:spcBef>
              <a:buSzPct val="145000"/>
              <a:buFontTx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 rtl="0">
              <a:lnSpc>
                <a:spcPct val="100000"/>
              </a:lnSpc>
              <a:spcBef>
                <a:spcPts val="5900"/>
              </a:spcBef>
              <a:buSzPct val="145000"/>
              <a:buFontTx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 rtl="0">
              <a:lnSpc>
                <a:spcPct val="100000"/>
              </a:lnSpc>
              <a:spcBef>
                <a:spcPts val="5900"/>
              </a:spcBef>
              <a:buSzPct val="145000"/>
              <a:buFontTx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 rtl="0">
              <a:lnSpc>
                <a:spcPct val="100000"/>
              </a:lnSpc>
              <a:spcBef>
                <a:spcPts val="5900"/>
              </a:spcBef>
              <a:buSzPct val="145000"/>
              <a:buFontTx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 rtl="0">
              <a:lnSpc>
                <a:spcPct val="100000"/>
              </a:lnSpc>
              <a:spcBef>
                <a:spcPts val="5900"/>
              </a:spcBef>
              <a:buSzPct val="145000"/>
              <a:buFontTx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5080_1647x1098.jpeg"/>
          <p:cNvSpPr>
            <a:spLocks noGrp="1"/>
          </p:cNvSpPr>
          <p:nvPr>
            <p:ph type="pic" sz="quarter" idx="21"/>
          </p:nvPr>
        </p:nvSpPr>
        <p:spPr>
          <a:xfrm>
            <a:off x="12267902" y="7161609"/>
            <a:ext cx="7956352" cy="5304235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39" name="532204087_1355x1355.jpeg"/>
          <p:cNvSpPr>
            <a:spLocks noGrp="1"/>
          </p:cNvSpPr>
          <p:nvPr>
            <p:ph type="pic" sz="quarter" idx="22"/>
          </p:nvPr>
        </p:nvSpPr>
        <p:spPr>
          <a:xfrm>
            <a:off x="12495609" y="1053703"/>
            <a:ext cx="7500938" cy="7500938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40" name="532241774_2880x1920.jpeg"/>
          <p:cNvSpPr>
            <a:spLocks noGrp="1"/>
          </p:cNvSpPr>
          <p:nvPr>
            <p:ph type="pic" idx="23"/>
          </p:nvPr>
        </p:nvSpPr>
        <p:spPr>
          <a:xfrm>
            <a:off x="-934641" y="1250156"/>
            <a:ext cx="16823532" cy="11215688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rtl="1">
              <a:defRPr/>
            </a:lvl1pPr>
          </a:lstStyle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>
            <a:lvl1pPr rtl="1">
              <a:defRPr/>
            </a:lvl1pPr>
            <a:lvl2pPr rtl="1">
              <a:defRPr/>
            </a:lvl2pPr>
            <a:lvl3pPr rtl="1">
              <a:defRPr/>
            </a:lvl3pPr>
            <a:lvl4pPr rtl="1">
              <a:defRPr/>
            </a:lvl4pPr>
            <a:lvl5pPr rtl="1">
              <a:defRPr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2" y="12835870"/>
            <a:ext cx="504548" cy="48391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 anchor="ctr">
            <a:spAutoFit/>
          </a:bodyPr>
          <a:lstStyle>
            <a:lvl1pPr algn="r" defTabSz="9144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90600" marR="0" indent="-5334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54479" marR="0" indent="-640079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82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5400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972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4544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9116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68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gif"/><Relationship Id="rId3" Type="http://schemas.openxmlformats.org/officeDocument/2006/relationships/image" Target="../media/image51.tif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tif"/><Relationship Id="rId11" Type="http://schemas.openxmlformats.org/officeDocument/2006/relationships/image" Target="../media/image59.png"/><Relationship Id="rId5" Type="http://schemas.openxmlformats.org/officeDocument/2006/relationships/image" Target="../media/image53.tif"/><Relationship Id="rId10" Type="http://schemas.openxmlformats.org/officeDocument/2006/relationships/image" Target="../media/image58.png"/><Relationship Id="rId4" Type="http://schemas.openxmlformats.org/officeDocument/2006/relationships/image" Target="../media/image52.tif"/><Relationship Id="rId9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4.tif"/><Relationship Id="rId3" Type="http://schemas.openxmlformats.org/officeDocument/2006/relationships/image" Target="../media/image51.tif"/><Relationship Id="rId7" Type="http://schemas.openxmlformats.org/officeDocument/2006/relationships/image" Target="../media/image59.png"/><Relationship Id="rId12" Type="http://schemas.openxmlformats.org/officeDocument/2006/relationships/image" Target="../media/image63.t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tif"/><Relationship Id="rId11" Type="http://schemas.openxmlformats.org/officeDocument/2006/relationships/image" Target="../media/image62.png"/><Relationship Id="rId5" Type="http://schemas.openxmlformats.org/officeDocument/2006/relationships/image" Target="../media/image53.tif"/><Relationship Id="rId10" Type="http://schemas.openxmlformats.org/officeDocument/2006/relationships/image" Target="../media/image61.png"/><Relationship Id="rId4" Type="http://schemas.openxmlformats.org/officeDocument/2006/relationships/image" Target="../media/image52.tif"/><Relationship Id="rId9" Type="http://schemas.openxmlformats.org/officeDocument/2006/relationships/image" Target="../media/image60.png"/><Relationship Id="rId14" Type="http://schemas.openxmlformats.org/officeDocument/2006/relationships/image" Target="../media/image6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Machine Learning the Entropy to Estimate Free Energy Differences without Sampling Transitions"/>
          <p:cNvSpPr txBox="1">
            <a:spLocks noGrp="1"/>
          </p:cNvSpPr>
          <p:nvPr>
            <p:ph type="ctrTitle"/>
          </p:nvPr>
        </p:nvSpPr>
        <p:spPr>
          <a:xfrm>
            <a:off x="3350383" y="696515"/>
            <a:ext cx="17683233" cy="4643439"/>
          </a:xfrm>
          <a:prstGeom prst="rect">
            <a:avLst/>
          </a:prstGeom>
        </p:spPr>
        <p:txBody>
          <a:bodyPr anchor="ctr"/>
          <a:lstStyle/>
          <a:p>
            <a:r>
              <a:t>Machine Learning the Entropy to Estimate Free Energy Differences without Sampling Transitions</a:t>
            </a:r>
          </a:p>
        </p:txBody>
      </p:sp>
      <p:sp>
        <p:nvSpPr>
          <p:cNvPr id="73" name="Yohai Bar-Sinai…"/>
          <p:cNvSpPr txBox="1">
            <a:spLocks noGrp="1"/>
          </p:cNvSpPr>
          <p:nvPr>
            <p:ph type="subTitle" sz="half" idx="1"/>
          </p:nvPr>
        </p:nvSpPr>
        <p:spPr>
          <a:xfrm>
            <a:off x="4712563" y="5512165"/>
            <a:ext cx="14958874" cy="4998749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Yohai Bar-Sinai</a:t>
            </a:r>
          </a:p>
          <a:p>
            <a:r>
              <a:t>Tel-Aviv University</a:t>
            </a:r>
            <a:br/>
            <a:r>
              <a:t>Hebrew University </a:t>
            </a:r>
          </a:p>
          <a:p>
            <a:br/>
            <a:r>
              <a:t>ICS 2026</a:t>
            </a:r>
          </a:p>
        </p:txBody>
      </p:sp>
      <p:pic>
        <p:nvPicPr>
          <p:cNvPr id="74" name="oYoydbEI6B2kyk0zoWO697PLAcbqqNL4h4mt4os7t37N7SR_CIwA9Y-Sqq-ZW_sUIza2KaqJM1y1IQHSJmYE8vlQEwaZzUe-3tDm8nkLCBiRJSHJbL9N66qqEFbnMPHiRSvK_V7n.png" descr="oYoydbEI6B2kyk0zoWO697PLAcbqqNL4h4mt4os7t37N7SR_CIwA9Y-Sqq-ZW_sUIza2KaqJM1y1IQHSJmYE8vlQEwaZzUe-3tDm8nkLCBiRJSHJbL9N66qqEFbnMPHiRSvK_V7n.png"/>
          <p:cNvPicPr>
            <a:picLocks noChangeAspect="1"/>
          </p:cNvPicPr>
          <p:nvPr/>
        </p:nvPicPr>
        <p:blipFill>
          <a:blip r:embed="rId2"/>
          <a:srcRect r="70431"/>
          <a:stretch>
            <a:fillRect/>
          </a:stretch>
        </p:blipFill>
        <p:spPr>
          <a:xfrm>
            <a:off x="4228114" y="11279727"/>
            <a:ext cx="4709529" cy="2279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HUJI.png" descr="HUJI.png"/>
          <p:cNvPicPr>
            <a:picLocks noChangeAspect="1"/>
          </p:cNvPicPr>
          <p:nvPr/>
        </p:nvPicPr>
        <p:blipFill>
          <a:blip r:embed="rId3"/>
          <a:srcRect b="31138"/>
          <a:stretch>
            <a:fillRect/>
          </a:stretch>
        </p:blipFill>
        <p:spPr>
          <a:xfrm>
            <a:off x="18415217" y="10447853"/>
            <a:ext cx="2678907" cy="2963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tle 1"/>
          <p:cNvSpPr txBox="1"/>
          <p:nvPr/>
        </p:nvSpPr>
        <p:spPr>
          <a:xfrm>
            <a:off x="1767839" y="2535384"/>
            <a:ext cx="16809721" cy="2036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4800">
                <a:solidFill>
                  <a:srgbClr val="0033CC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7716"/>
            <a:ext cx="24384000" cy="7982209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Results: Melting point of Sodium"/>
          <p:cNvSpPr txBox="1"/>
          <p:nvPr/>
        </p:nvSpPr>
        <p:spPr>
          <a:xfrm>
            <a:off x="3963546" y="-300680"/>
            <a:ext cx="16456908" cy="225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ctr">
              <a:defRPr sz="7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Results: Melting point of Sodium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4" name="TextBox 5"/>
              <p:cNvSpPr txBox="1"/>
              <p:nvPr/>
            </p:nvSpPr>
            <p:spPr>
              <a:xfrm>
                <a:off x="8961285" y="11605841"/>
                <a:ext cx="466818" cy="42309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45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285" y="11605841"/>
                <a:ext cx="466818" cy="423090"/>
              </a:xfrm>
              <a:prstGeom prst="rect">
                <a:avLst/>
              </a:prstGeom>
              <a:blipFill>
                <a:blip r:embed="rId4"/>
                <a:stretch>
                  <a:fillRect l="-31579" r="-44737" b="-37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143" y="4125813"/>
            <a:ext cx="6633910" cy="638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Picture 4" descr="Picture 4"/>
          <p:cNvPicPr>
            <a:picLocks noChangeAspect="1"/>
          </p:cNvPicPr>
          <p:nvPr/>
        </p:nvPicPr>
        <p:blipFill>
          <a:blip r:embed="rId3"/>
          <a:srcRect l="3108"/>
          <a:stretch>
            <a:fillRect/>
          </a:stretch>
        </p:blipFill>
        <p:spPr>
          <a:xfrm>
            <a:off x="758031" y="4790692"/>
            <a:ext cx="23625969" cy="798220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0" name="TextBox 5"/>
              <p:cNvSpPr txBox="1"/>
              <p:nvPr/>
            </p:nvSpPr>
            <p:spPr>
              <a:xfrm>
                <a:off x="8961285" y="11605841"/>
                <a:ext cx="466818" cy="42309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46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285" y="11605841"/>
                <a:ext cx="466818" cy="423090"/>
              </a:xfrm>
              <a:prstGeom prst="rect">
                <a:avLst/>
              </a:prstGeom>
              <a:blipFill>
                <a:blip r:embed="rId4"/>
                <a:stretch>
                  <a:fillRect l="-31579" r="-44737" b="-37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1" name="Results: Melting point of Sodium"/>
          <p:cNvSpPr txBox="1"/>
          <p:nvPr/>
        </p:nvSpPr>
        <p:spPr>
          <a:xfrm>
            <a:off x="3963546" y="-300680"/>
            <a:ext cx="16456908" cy="225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ctr">
              <a:defRPr sz="7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Results: Melting point of Sodium</a:t>
            </a:r>
          </a:p>
        </p:txBody>
      </p:sp>
      <p:pic>
        <p:nvPicPr>
          <p:cNvPr id="46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143" y="4125813"/>
            <a:ext cx="6633910" cy="638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5039"/>
            <a:ext cx="24384000" cy="7968539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Results: Melting point of Aluminum"/>
          <p:cNvSpPr txBox="1"/>
          <p:nvPr/>
        </p:nvSpPr>
        <p:spPr>
          <a:xfrm>
            <a:off x="3963546" y="-300680"/>
            <a:ext cx="16456908" cy="225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ctr">
              <a:defRPr sz="7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Results: Melting point of Aluminum</a:t>
            </a:r>
          </a:p>
        </p:txBody>
      </p:sp>
      <p:sp>
        <p:nvSpPr>
          <p:cNvPr id="468" name="(no further tuning)"/>
          <p:cNvSpPr txBox="1"/>
          <p:nvPr/>
        </p:nvSpPr>
        <p:spPr>
          <a:xfrm>
            <a:off x="9503092" y="1379222"/>
            <a:ext cx="5377816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5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(no further tuning)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9" name="TextBox 5"/>
              <p:cNvSpPr txBox="1"/>
              <p:nvPr/>
            </p:nvSpPr>
            <p:spPr>
              <a:xfrm>
                <a:off x="8173885" y="11631241"/>
                <a:ext cx="466818" cy="42309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469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885" y="11631241"/>
                <a:ext cx="466818" cy="423090"/>
              </a:xfrm>
              <a:prstGeom prst="rect">
                <a:avLst/>
              </a:prstGeom>
              <a:blipFill>
                <a:blip r:embed="rId3"/>
                <a:stretch>
                  <a:fillRect l="-31579" r="-44737" b="-382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143" y="4125813"/>
            <a:ext cx="6633910" cy="638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ummary and Take Home message"/>
          <p:cNvSpPr txBox="1">
            <a:spLocks noGrp="1"/>
          </p:cNvSpPr>
          <p:nvPr>
            <p:ph type="title"/>
          </p:nvPr>
        </p:nvSpPr>
        <p:spPr>
          <a:xfrm>
            <a:off x="3235146" y="-155553"/>
            <a:ext cx="17913708" cy="1997600"/>
          </a:xfrm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t>Summary and Take Home message</a:t>
            </a:r>
          </a:p>
        </p:txBody>
      </p:sp>
      <p:sp>
        <p:nvSpPr>
          <p:cNvPr id="473" name="Estimating free energies of metastable states without transitions - only separate runs for each phase.…"/>
          <p:cNvSpPr txBox="1"/>
          <p:nvPr/>
        </p:nvSpPr>
        <p:spPr>
          <a:xfrm>
            <a:off x="1149342" y="2417762"/>
            <a:ext cx="16549193" cy="822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marL="635000" indent="-635000">
              <a:spcBef>
                <a:spcPts val="4000"/>
              </a:spcBef>
              <a:buSzPct val="100000"/>
              <a:buChar char="•"/>
              <a:defRPr sz="5000"/>
            </a:pPr>
            <a:r>
              <a:t>Estimating free energies of metastable states without transitions - only separate runs for each phase.</a:t>
            </a:r>
          </a:p>
          <a:p>
            <a:pPr marL="635000" indent="-635000">
              <a:spcBef>
                <a:spcPts val="4000"/>
              </a:spcBef>
              <a:buSzPct val="100000"/>
              <a:buChar char="•"/>
              <a:defRPr sz="5000"/>
            </a:pPr>
            <a:r>
              <a:t>Runtime: MICE ~ hours, WT-MetaD ~ days </a:t>
            </a:r>
          </a:p>
          <a:p>
            <a:pPr marL="635000" indent="-635000">
              <a:spcBef>
                <a:spcPts val="4000"/>
              </a:spcBef>
              <a:buSzPct val="100000"/>
              <a:buChar char="•"/>
              <a:defRPr sz="5000"/>
            </a:pPr>
            <a:r>
              <a:t>No good guess of a collective variable needed.</a:t>
            </a:r>
          </a:p>
          <a:p>
            <a:pPr marL="635000" indent="-635000">
              <a:spcBef>
                <a:spcPts val="4000"/>
              </a:spcBef>
              <a:buSzPct val="100000"/>
              <a:buChar char="•"/>
              <a:defRPr sz="5000"/>
            </a:pPr>
            <a:r>
              <a:t>Decomposes Entropy to contributions from different scales.</a:t>
            </a:r>
          </a:p>
          <a:p>
            <a:pPr marL="635000" indent="-635000">
              <a:spcBef>
                <a:spcPts val="4000"/>
              </a:spcBef>
              <a:buSzPct val="100000"/>
              <a:buChar char="•"/>
              <a:defRPr sz="5000"/>
            </a:pPr>
            <a:r>
              <a:t>Could be vastly improved (go to Yamin's poster!)</a:t>
            </a:r>
          </a:p>
        </p:txBody>
      </p:sp>
      <p:pic>
        <p:nvPicPr>
          <p:cNvPr id="474" name="yamin.jpg" descr="yamin.jpg"/>
          <p:cNvPicPr>
            <a:picLocks noChangeAspect="1"/>
          </p:cNvPicPr>
          <p:nvPr/>
        </p:nvPicPr>
        <p:blipFill>
          <a:blip r:embed="rId2"/>
          <a:srcRect l="41254" t="9426" r="25357" b="57655"/>
          <a:stretch>
            <a:fillRect/>
          </a:stretch>
        </p:blipFill>
        <p:spPr>
          <a:xfrm>
            <a:off x="18957278" y="6860116"/>
            <a:ext cx="3218393" cy="3428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Screen Shot 2021-12-28 at 16.47.25.png" descr="Screen Shot 2021-12-28 at 16.47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0085" y="2131135"/>
            <a:ext cx="2832648" cy="3437369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Yamin Ben-Shimon"/>
          <p:cNvSpPr txBox="1"/>
          <p:nvPr/>
        </p:nvSpPr>
        <p:spPr>
          <a:xfrm>
            <a:off x="18581937" y="10367962"/>
            <a:ext cx="396894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rtl="1">
              <a:defRPr sz="3500"/>
            </a:lvl1pPr>
          </a:lstStyle>
          <a:p>
            <a:r>
              <a:t>Yamin Ben-Shimon</a:t>
            </a:r>
          </a:p>
        </p:txBody>
      </p:sp>
      <p:sp>
        <p:nvSpPr>
          <p:cNvPr id="477" name="Barak Hirshberg"/>
          <p:cNvSpPr txBox="1"/>
          <p:nvPr/>
        </p:nvSpPr>
        <p:spPr>
          <a:xfrm>
            <a:off x="18855083" y="5728767"/>
            <a:ext cx="3422651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3500"/>
            </a:lvl1pPr>
          </a:lstStyle>
          <a:p>
            <a:r>
              <a:t>Barak Hirshberg</a:t>
            </a:r>
          </a:p>
        </p:txBody>
      </p:sp>
      <p:pic>
        <p:nvPicPr>
          <p:cNvPr id="478" name="tad-logo.png" descr="tad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853" y="11213553"/>
            <a:ext cx="9218044" cy="1817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Logo_english_isf_mobile.png" descr="Logo_english_isf_mob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875" y="11506559"/>
            <a:ext cx="3422650" cy="123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4" descr="Picture 1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55736" y="7552863"/>
            <a:ext cx="16836208" cy="601293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Rectangle"/>
          <p:cNvSpPr/>
          <p:nvPr/>
        </p:nvSpPr>
        <p:spPr>
          <a:xfrm>
            <a:off x="16408400" y="8010826"/>
            <a:ext cx="10987783" cy="62926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9" name="Metastable states pose a computational challenge"/>
          <p:cNvSpPr txBox="1">
            <a:spLocks noGrp="1"/>
          </p:cNvSpPr>
          <p:nvPr>
            <p:ph type="title"/>
          </p:nvPr>
        </p:nvSpPr>
        <p:spPr>
          <a:xfrm>
            <a:off x="-1623001" y="-674800"/>
            <a:ext cx="27630002" cy="3036094"/>
          </a:xfrm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t>Metastable states pose a computational challenge</a:t>
            </a:r>
          </a:p>
        </p:txBody>
      </p:sp>
      <p:pic>
        <p:nvPicPr>
          <p:cNvPr id="80" name="Picture 4" descr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979" y="2025686"/>
            <a:ext cx="4490140" cy="4490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28" descr="Picture 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54652" y="1883130"/>
            <a:ext cx="5034015" cy="503401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Average energy of a micro state (easy to compute)"/>
          <p:cNvSpPr txBox="1"/>
          <p:nvPr/>
        </p:nvSpPr>
        <p:spPr>
          <a:xfrm>
            <a:off x="17220937" y="7554733"/>
            <a:ext cx="6601271" cy="136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defRPr sz="3500"/>
            </a:pPr>
            <a:r>
              <a:t>Average energy of a micro state</a:t>
            </a:r>
            <a:br/>
            <a:r>
              <a:t>(easy to compute)</a:t>
            </a:r>
          </a:p>
        </p:txBody>
      </p:sp>
      <p:sp>
        <p:nvSpPr>
          <p:cNvPr id="83" name="How many micro states are there (famously impossible to compute)"/>
          <p:cNvSpPr txBox="1"/>
          <p:nvPr/>
        </p:nvSpPr>
        <p:spPr>
          <a:xfrm>
            <a:off x="16655978" y="10921072"/>
            <a:ext cx="7019989" cy="136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defRPr sz="3500"/>
            </a:pPr>
            <a:r>
              <a:t>How many micro states are there</a:t>
            </a:r>
            <a:br/>
            <a:r>
              <a:t>(famously impossible to compute)</a:t>
            </a:r>
          </a:p>
        </p:txBody>
      </p:sp>
      <p:sp>
        <p:nvSpPr>
          <p:cNvPr id="84" name="To see which is more stable, can we just run an MD simulation and see if the system crystalizes?"/>
          <p:cNvSpPr txBox="1"/>
          <p:nvPr/>
        </p:nvSpPr>
        <p:spPr>
          <a:xfrm>
            <a:off x="539765" y="9168499"/>
            <a:ext cx="6637375" cy="2581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500"/>
            </a:lvl1pPr>
          </a:lstStyle>
          <a:p>
            <a:r>
              <a:t>To see which is more stable, can we just run an MD simulation and see if the system crystalizes?</a:t>
            </a:r>
          </a:p>
        </p:txBody>
      </p:sp>
      <p:pic>
        <p:nvPicPr>
          <p:cNvPr id="8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007" y="1785940"/>
            <a:ext cx="8654450" cy="16180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" name="Group"/>
          <p:cNvGrpSpPr/>
          <p:nvPr/>
        </p:nvGrpSpPr>
        <p:grpSpPr>
          <a:xfrm>
            <a:off x="7095682" y="3573536"/>
            <a:ext cx="10757009" cy="2039331"/>
            <a:chOff x="-50800" y="-41730"/>
            <a:chExt cx="10757007" cy="2039329"/>
          </a:xfrm>
        </p:grpSpPr>
        <p:sp>
          <p:nvSpPr>
            <p:cNvPr id="86" name="Solid"/>
            <p:cNvSpPr txBox="1"/>
            <p:nvPr/>
          </p:nvSpPr>
          <p:spPr>
            <a:xfrm>
              <a:off x="8844879" y="1372124"/>
              <a:ext cx="978434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Solid</a:t>
              </a:r>
            </a:p>
          </p:txBody>
        </p:sp>
        <p:sp>
          <p:nvSpPr>
            <p:cNvPr id="87" name="Liquid"/>
            <p:cNvSpPr txBox="1"/>
            <p:nvPr/>
          </p:nvSpPr>
          <p:spPr>
            <a:xfrm>
              <a:off x="1129399" y="1236657"/>
              <a:ext cx="1173659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Liquid</a:t>
              </a:r>
            </a:p>
          </p:txBody>
        </p:sp>
        <p:pic>
          <p:nvPicPr>
            <p:cNvPr id="100" name="Connection Line" descr="Connection 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0800" y="-39465"/>
              <a:ext cx="3839741" cy="1755789"/>
            </a:xfrm>
            <a:prstGeom prst="rect">
              <a:avLst/>
            </a:prstGeom>
            <a:effectLst/>
          </p:spPr>
        </p:pic>
        <p:pic>
          <p:nvPicPr>
            <p:cNvPr id="102" name="Connection Line" descr="Connection Line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66466" y="-41731"/>
              <a:ext cx="3839742" cy="1760322"/>
            </a:xfrm>
            <a:prstGeom prst="rect">
              <a:avLst/>
            </a:prstGeom>
            <a:effectLst/>
          </p:spPr>
        </p:pic>
        <p:sp>
          <p:nvSpPr>
            <p:cNvPr id="90" name="?"/>
            <p:cNvSpPr/>
            <p:nvPr/>
          </p:nvSpPr>
          <p:spPr>
            <a:xfrm>
              <a:off x="1870517" y="0"/>
              <a:ext cx="1116284" cy="111628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91" name="?"/>
            <p:cNvSpPr/>
            <p:nvPr/>
          </p:nvSpPr>
          <p:spPr>
            <a:xfrm>
              <a:off x="7653251" y="0"/>
              <a:ext cx="1116284" cy="111628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5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93" name="Solid"/>
          <p:cNvSpPr txBox="1"/>
          <p:nvPr/>
        </p:nvSpPr>
        <p:spPr>
          <a:xfrm>
            <a:off x="13876826" y="11289372"/>
            <a:ext cx="97843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Solid</a:t>
            </a:r>
          </a:p>
        </p:txBody>
      </p:sp>
      <p:sp>
        <p:nvSpPr>
          <p:cNvPr id="94" name="Liquid"/>
          <p:cNvSpPr txBox="1"/>
          <p:nvPr/>
        </p:nvSpPr>
        <p:spPr>
          <a:xfrm>
            <a:off x="9766014" y="11289372"/>
            <a:ext cx="1173659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Liquid</a:t>
            </a:r>
          </a:p>
        </p:txBody>
      </p:sp>
      <p:pic>
        <p:nvPicPr>
          <p:cNvPr id="9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7493" y="7595595"/>
            <a:ext cx="3529171" cy="491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Line Shape" descr="Line Shap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9113862">
            <a:off x="15028758" y="6667901"/>
            <a:ext cx="3313785" cy="5490173"/>
          </a:xfrm>
          <a:prstGeom prst="rect">
            <a:avLst/>
          </a:prstGeom>
        </p:spPr>
      </p:pic>
      <p:pic>
        <p:nvPicPr>
          <p:cNvPr id="98" name="Line Shape" descr="Line Shap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9113862">
            <a:off x="12381321" y="5273071"/>
            <a:ext cx="5788196" cy="412397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5" animBg="1" advAuto="0"/>
      <p:bldP spid="80" grpId="3" animBg="1" advAuto="0"/>
      <p:bldP spid="81" grpId="2" animBg="1" advAuto="0"/>
      <p:bldP spid="82" grpId="9" animBg="1" advAuto="0"/>
      <p:bldP spid="83" grpId="12" animBg="1" advAuto="0"/>
      <p:bldP spid="84" grpId="4" animBg="1" advAuto="0"/>
      <p:bldP spid="92" grpId="1" animBg="1" advAuto="0"/>
      <p:bldP spid="93" grpId="7" animBg="1" advAuto="0"/>
      <p:bldP spid="94" grpId="6" animBg="1" advAuto="0"/>
      <p:bldP spid="95" grpId="8" animBg="1" advAuto="0"/>
      <p:bldP spid="96" grpId="10" animBg="1" advAuto="0"/>
      <p:bldP spid="98" grpId="1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Metastable states pose a computational challenge"/>
          <p:cNvSpPr txBox="1">
            <a:spLocks noGrp="1"/>
          </p:cNvSpPr>
          <p:nvPr>
            <p:ph type="title"/>
          </p:nvPr>
        </p:nvSpPr>
        <p:spPr>
          <a:xfrm>
            <a:off x="-1623001" y="-674800"/>
            <a:ext cx="27630002" cy="3036094"/>
          </a:xfrm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t>Metastable states pose a computational challenge</a:t>
            </a:r>
          </a:p>
        </p:txBody>
      </p:sp>
      <p:pic>
        <p:nvPicPr>
          <p:cNvPr id="106" name="Picture 14" descr="Picture 1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02" y="2046373"/>
            <a:ext cx="16836208" cy="601293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ounded Rectangle"/>
          <p:cNvSpPr/>
          <p:nvPr/>
        </p:nvSpPr>
        <p:spPr>
          <a:xfrm>
            <a:off x="9101666" y="1942694"/>
            <a:ext cx="10038161" cy="6220289"/>
          </a:xfrm>
          <a:prstGeom prst="roundRect">
            <a:avLst>
              <a:gd name="adj" fmla="val 1556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8" name="Trapping in local free energy minima"/>
          <p:cNvSpPr txBox="1"/>
          <p:nvPr/>
        </p:nvSpPr>
        <p:spPr>
          <a:xfrm>
            <a:off x="1808590" y="1985962"/>
            <a:ext cx="7567169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500"/>
            </a:lvl1pPr>
          </a:lstStyle>
          <a:p>
            <a:r>
              <a:t>Trapping in local free energy minima</a:t>
            </a:r>
          </a:p>
        </p:txBody>
      </p:sp>
      <p:sp>
        <p:nvSpPr>
          <p:cNvPr id="109" name="Ways out:"/>
          <p:cNvSpPr txBox="1"/>
          <p:nvPr/>
        </p:nvSpPr>
        <p:spPr>
          <a:xfrm>
            <a:off x="10585043" y="1824156"/>
            <a:ext cx="2138490" cy="136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 sz="3500"/>
            </a:pPr>
            <a:r>
              <a:t>Ways out:</a:t>
            </a:r>
            <a:br/>
            <a:endParaRPr/>
          </a:p>
        </p:txBody>
      </p:sp>
      <p:sp>
        <p:nvSpPr>
          <p:cNvPr id="110" name="Key ingredient: induce transitions between metastable states to increase distribution overlap"/>
          <p:cNvSpPr txBox="1"/>
          <p:nvPr/>
        </p:nvSpPr>
        <p:spPr>
          <a:xfrm>
            <a:off x="10168275" y="6148740"/>
            <a:ext cx="11681203" cy="136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3500"/>
            </a:pPr>
            <a:r>
              <a:t>Key ingredient: </a:t>
            </a:r>
            <a:r>
              <a:rPr b="1">
                <a:solidFill>
                  <a:srgbClr val="941751"/>
                </a:solidFill>
              </a:rPr>
              <a:t>induce transitions</a:t>
            </a:r>
            <a:r>
              <a:t> between metastable states to increase distribution overlap</a:t>
            </a:r>
          </a:p>
        </p:txBody>
      </p:sp>
      <p:grpSp>
        <p:nvGrpSpPr>
          <p:cNvPr id="113" name="Umbrella smapling…"/>
          <p:cNvGrpSpPr/>
          <p:nvPr/>
        </p:nvGrpSpPr>
        <p:grpSpPr>
          <a:xfrm>
            <a:off x="10342460" y="2500033"/>
            <a:ext cx="11332833" cy="3362873"/>
            <a:chOff x="0" y="0"/>
            <a:chExt cx="11332832" cy="3362872"/>
          </a:xfrm>
        </p:grpSpPr>
        <p:sp>
          <p:nvSpPr>
            <p:cNvPr id="112" name="Umbrella smapling…"/>
            <p:cNvSpPr/>
            <p:nvPr/>
          </p:nvSpPr>
          <p:spPr>
            <a:xfrm>
              <a:off x="38100" y="38100"/>
              <a:ext cx="11256633" cy="3286673"/>
            </a:xfrm>
            <a:prstGeom prst="roundRect">
              <a:avLst>
                <a:gd name="adj" fmla="val 18828"/>
              </a:avLst>
            </a:prstGeom>
            <a:solidFill>
              <a:srgbClr val="73FA79">
                <a:alpha val="3548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833437" lvl="1" indent="-388937">
                <a:buSzPct val="100000"/>
                <a:buChar char="•"/>
                <a:defRPr sz="3500"/>
              </a:pPr>
              <a:r>
                <a:t>Umbrella smapling</a:t>
              </a:r>
            </a:p>
            <a:p>
              <a:pPr marL="833437" lvl="1" indent="-388937">
                <a:buSzPct val="100000"/>
                <a:buChar char="•"/>
                <a:defRPr sz="3500"/>
              </a:pPr>
              <a:r>
                <a:t>Metadynamics</a:t>
              </a:r>
            </a:p>
            <a:p>
              <a:pPr marL="833437" lvl="1" indent="-388937">
                <a:buSzPct val="100000"/>
                <a:buChar char="•"/>
                <a:defRPr sz="3500"/>
              </a:pPr>
              <a:r>
                <a:t>Gaussian accelerated molecular dynamics</a:t>
              </a:r>
            </a:p>
            <a:p>
              <a:pPr marL="833437" lvl="1" indent="-388937">
                <a:buSzPct val="100000"/>
                <a:buChar char="•"/>
                <a:defRPr sz="3500"/>
              </a:pPr>
              <a:r>
                <a:t>On-the-fly enhanced sampling</a:t>
              </a:r>
            </a:p>
          </p:txBody>
        </p:sp>
        <p:pic>
          <p:nvPicPr>
            <p:cNvPr id="111" name="Umbrella smapling… Umbrella smaplingMetadynamicsGaussian accelerated molecular dynamicsOn-the-fly enhanced sampling" descr="Umbrella smapling… Umbrella smaplingMetadynamicsGaussian accelerated molecular dynamicsOn-the-fly enhanced sampli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332833" cy="3362873"/>
            </a:xfrm>
            <a:prstGeom prst="rect">
              <a:avLst/>
            </a:prstGeom>
            <a:effectLst/>
          </p:spPr>
        </p:pic>
      </p:grpSp>
      <p:grpSp>
        <p:nvGrpSpPr>
          <p:cNvPr id="121" name="Group"/>
          <p:cNvGrpSpPr/>
          <p:nvPr/>
        </p:nvGrpSpPr>
        <p:grpSpPr>
          <a:xfrm>
            <a:off x="248243" y="8524327"/>
            <a:ext cx="10400885" cy="3362874"/>
            <a:chOff x="-420623" y="0"/>
            <a:chExt cx="10400884" cy="3362872"/>
          </a:xfrm>
        </p:grpSpPr>
        <p:sp>
          <p:nvSpPr>
            <p:cNvPr id="114" name="Line"/>
            <p:cNvSpPr/>
            <p:nvPr/>
          </p:nvSpPr>
          <p:spPr>
            <a:xfrm>
              <a:off x="238887" y="3100405"/>
              <a:ext cx="9741375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endParaRPr/>
            </a:p>
          </p:txBody>
        </p:sp>
        <p:sp>
          <p:nvSpPr>
            <p:cNvPr id="115" name="Line"/>
            <p:cNvSpPr/>
            <p:nvPr/>
          </p:nvSpPr>
          <p:spPr>
            <a:xfrm flipV="1">
              <a:off x="592666" y="0"/>
              <a:ext cx="1" cy="336287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endParaRPr/>
            </a:p>
          </p:txBody>
        </p:sp>
        <p:sp>
          <p:nvSpPr>
            <p:cNvPr id="116" name="Line"/>
            <p:cNvSpPr/>
            <p:nvPr/>
          </p:nvSpPr>
          <p:spPr>
            <a:xfrm>
              <a:off x="0" y="582965"/>
              <a:ext cx="6084850" cy="2521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21600" y="21397"/>
                  </a:moveTo>
                  <a:cubicBezTo>
                    <a:pt x="20048" y="20804"/>
                    <a:pt x="18392" y="20464"/>
                    <a:pt x="16888" y="19786"/>
                  </a:cubicBezTo>
                  <a:cubicBezTo>
                    <a:pt x="15019" y="18943"/>
                    <a:pt x="13228" y="17403"/>
                    <a:pt x="12134" y="13228"/>
                  </a:cubicBezTo>
                  <a:cubicBezTo>
                    <a:pt x="11410" y="10468"/>
                    <a:pt x="11180" y="6991"/>
                    <a:pt x="10804" y="3927"/>
                  </a:cubicBezTo>
                  <a:cubicBezTo>
                    <a:pt x="10549" y="1844"/>
                    <a:pt x="10137" y="-73"/>
                    <a:pt x="9242" y="2"/>
                  </a:cubicBezTo>
                  <a:cubicBezTo>
                    <a:pt x="8392" y="74"/>
                    <a:pt x="8065" y="1939"/>
                    <a:pt x="7810" y="3980"/>
                  </a:cubicBezTo>
                  <a:cubicBezTo>
                    <a:pt x="7445" y="6905"/>
                    <a:pt x="7107" y="10109"/>
                    <a:pt x="6481" y="12819"/>
                  </a:cubicBezTo>
                  <a:cubicBezTo>
                    <a:pt x="5129" y="18669"/>
                    <a:pt x="2598" y="21527"/>
                    <a:pt x="0" y="21303"/>
                  </a:cubicBezTo>
                </a:path>
              </a:pathLst>
            </a:custGeom>
            <a:solidFill>
              <a:srgbClr val="009051">
                <a:alpha val="5165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7" name="Line"/>
            <p:cNvSpPr/>
            <p:nvPr/>
          </p:nvSpPr>
          <p:spPr>
            <a:xfrm>
              <a:off x="3211115" y="795656"/>
              <a:ext cx="6297878" cy="2355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8"/>
                  </a:moveTo>
                  <a:cubicBezTo>
                    <a:pt x="19134" y="21541"/>
                    <a:pt x="16633" y="19173"/>
                    <a:pt x="15370" y="13342"/>
                  </a:cubicBezTo>
                  <a:cubicBezTo>
                    <a:pt x="14748" y="10471"/>
                    <a:pt x="14473" y="7023"/>
                    <a:pt x="14104" y="3960"/>
                  </a:cubicBezTo>
                  <a:cubicBezTo>
                    <a:pt x="13853" y="1875"/>
                    <a:pt x="13468" y="-59"/>
                    <a:pt x="12616" y="1"/>
                  </a:cubicBezTo>
                  <a:cubicBezTo>
                    <a:pt x="11807" y="58"/>
                    <a:pt x="11487" y="1937"/>
                    <a:pt x="11254" y="4014"/>
                  </a:cubicBezTo>
                  <a:cubicBezTo>
                    <a:pt x="10919" y="6998"/>
                    <a:pt x="10661" y="10310"/>
                    <a:pt x="9988" y="12930"/>
                  </a:cubicBezTo>
                  <a:cubicBezTo>
                    <a:pt x="8832" y="17424"/>
                    <a:pt x="6997" y="18798"/>
                    <a:pt x="5107" y="19809"/>
                  </a:cubicBezTo>
                  <a:cubicBezTo>
                    <a:pt x="3496" y="20672"/>
                    <a:pt x="1720" y="21520"/>
                    <a:pt x="0" y="21363"/>
                  </a:cubicBezTo>
                </a:path>
              </a:pathLst>
            </a:custGeom>
            <a:solidFill>
              <a:srgbClr val="941100">
                <a:alpha val="484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8" name="Solid"/>
            <p:cNvSpPr txBox="1"/>
            <p:nvPr/>
          </p:nvSpPr>
          <p:spPr>
            <a:xfrm>
              <a:off x="6362497" y="2333244"/>
              <a:ext cx="978434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Solid</a:t>
              </a:r>
            </a:p>
          </p:txBody>
        </p:sp>
        <p:sp>
          <p:nvSpPr>
            <p:cNvPr id="119" name="Liquid"/>
            <p:cNvSpPr txBox="1"/>
            <p:nvPr/>
          </p:nvSpPr>
          <p:spPr>
            <a:xfrm>
              <a:off x="1896084" y="2333244"/>
              <a:ext cx="1173659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Liquid</a:t>
              </a:r>
            </a:p>
          </p:txBody>
        </p:sp>
        <p:sp>
          <p:nvSpPr>
            <p:cNvPr id="120" name="Boltzmann weight"/>
            <p:cNvSpPr txBox="1"/>
            <p:nvPr/>
          </p:nvSpPr>
          <p:spPr>
            <a:xfrm rot="16200000">
              <a:off x="-1641323" y="1368698"/>
              <a:ext cx="306687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Boltzmann weight</a:t>
              </a:r>
            </a:p>
          </p:txBody>
        </p:sp>
      </p:grpSp>
      <p:pic>
        <p:nvPicPr>
          <p:cNvPr id="122" name="Oval Oval" descr="Oval Oval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19074" y="11311995"/>
            <a:ext cx="1346201" cy="625476"/>
          </a:xfrm>
          <a:prstGeom prst="rect">
            <a:avLst/>
          </a:prstGeom>
        </p:spPr>
      </p:pic>
      <p:sp>
        <p:nvSpPr>
          <p:cNvPr id="124" name="Challenges"/>
          <p:cNvSpPr txBox="1"/>
          <p:nvPr/>
        </p:nvSpPr>
        <p:spPr>
          <a:xfrm>
            <a:off x="10634456" y="7542649"/>
            <a:ext cx="2441195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3500"/>
            </a:lvl1pPr>
          </a:lstStyle>
          <a:p>
            <a:r>
              <a:t>Challenges</a:t>
            </a:r>
          </a:p>
        </p:txBody>
      </p:sp>
      <p:grpSp>
        <p:nvGrpSpPr>
          <p:cNvPr id="127" name="Computationally costly…"/>
          <p:cNvGrpSpPr/>
          <p:nvPr/>
        </p:nvGrpSpPr>
        <p:grpSpPr>
          <a:xfrm>
            <a:off x="10287956" y="8208057"/>
            <a:ext cx="11441841" cy="2143554"/>
            <a:chOff x="0" y="0"/>
            <a:chExt cx="11441840" cy="2143553"/>
          </a:xfrm>
        </p:grpSpPr>
        <p:sp>
          <p:nvSpPr>
            <p:cNvPr id="126" name="Computationally costly…"/>
            <p:cNvSpPr/>
            <p:nvPr/>
          </p:nvSpPr>
          <p:spPr>
            <a:xfrm>
              <a:off x="38100" y="38100"/>
              <a:ext cx="11365641" cy="2067354"/>
            </a:xfrm>
            <a:prstGeom prst="roundRect">
              <a:avLst>
                <a:gd name="adj" fmla="val 23889"/>
              </a:avLst>
            </a:prstGeom>
            <a:solidFill>
              <a:srgbClr val="FF2600">
                <a:alpha val="14621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833437" lvl="1" indent="-388937">
                <a:buSzPct val="100000"/>
                <a:buChar char="•"/>
                <a:defRPr sz="3500"/>
              </a:pPr>
              <a:r>
                <a:t>Computationally costly</a:t>
              </a:r>
            </a:p>
            <a:p>
              <a:pPr marL="833437" lvl="1" indent="-388937">
                <a:buSzPct val="100000"/>
                <a:buChar char="•"/>
                <a:defRPr sz="3500"/>
              </a:pPr>
              <a:r>
                <a:t>Requires knowledge of a good collective variable</a:t>
              </a:r>
            </a:p>
          </p:txBody>
        </p:sp>
        <p:pic>
          <p:nvPicPr>
            <p:cNvPr id="125" name="Computationally costly… Computationally costlyRequires knowledge of a good collective variable" descr="Computationally costly… Computationally costlyRequires knowledge of a good collective variabl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1441841" cy="2143554"/>
            </a:xfrm>
            <a:prstGeom prst="rect">
              <a:avLst/>
            </a:prstGeom>
            <a:effectLst/>
          </p:spPr>
        </p:pic>
      </p:grpSp>
      <p:sp>
        <p:nvSpPr>
          <p:cNvPr id="128" name="But what if we could calculate the free energy directly?"/>
          <p:cNvSpPr txBox="1"/>
          <p:nvPr/>
        </p:nvSpPr>
        <p:spPr>
          <a:xfrm>
            <a:off x="11556519" y="11008364"/>
            <a:ext cx="8577040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 b="1"/>
            </a:lvl1pPr>
          </a:lstStyle>
          <a:p>
            <a:r>
              <a:t>But what if we could calculate the free energy directly?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1650" y="12354959"/>
            <a:ext cx="4884491" cy="7254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" name="Group"/>
          <p:cNvGrpSpPr/>
          <p:nvPr/>
        </p:nvGrpSpPr>
        <p:grpSpPr>
          <a:xfrm>
            <a:off x="20907771" y="10726927"/>
            <a:ext cx="1555669" cy="2568865"/>
            <a:chOff x="222422" y="222291"/>
            <a:chExt cx="1555667" cy="2568864"/>
          </a:xfrm>
        </p:grpSpPr>
        <p:pic>
          <p:nvPicPr>
            <p:cNvPr id="130" name="Oval Oval" descr="Oval Oval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5990" y="1713176"/>
              <a:ext cx="890059" cy="1077979"/>
            </a:xfrm>
            <a:prstGeom prst="rect">
              <a:avLst/>
            </a:prstGeom>
            <a:effectLst/>
          </p:spPr>
        </p:pic>
        <p:sp>
          <p:nvSpPr>
            <p:cNvPr id="132" name="The difficult bit"/>
            <p:cNvSpPr/>
            <p:nvPr/>
          </p:nvSpPr>
          <p:spPr>
            <a:xfrm>
              <a:off x="222422" y="22229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700">
                  <a:solidFill>
                    <a:srgbClr val="FF2600"/>
                  </a:solidFill>
                </a:defRPr>
              </a:lvl1pPr>
            </a:lstStyle>
            <a:p>
              <a:r>
                <a:rPr dirty="0"/>
                <a:t>The difficult bit</a:t>
              </a:r>
            </a:p>
          </p:txBody>
        </p:sp>
        <p:pic>
          <p:nvPicPr>
            <p:cNvPr id="137" name="Connection Line" descr="Connection Line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6389" y="522328"/>
              <a:ext cx="461700" cy="1055506"/>
            </a:xfrm>
            <a:prstGeom prst="rect">
              <a:avLst/>
            </a:prstGeom>
            <a:effectLst/>
          </p:spPr>
        </p:pic>
      </p:grpSp>
      <p:sp>
        <p:nvSpPr>
          <p:cNvPr id="135" name="Solid"/>
          <p:cNvSpPr txBox="1"/>
          <p:nvPr/>
        </p:nvSpPr>
        <p:spPr>
          <a:xfrm>
            <a:off x="6968027" y="5853772"/>
            <a:ext cx="97843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Solid</a:t>
            </a:r>
          </a:p>
        </p:txBody>
      </p:sp>
      <p:sp>
        <p:nvSpPr>
          <p:cNvPr id="136" name="Liquid"/>
          <p:cNvSpPr txBox="1"/>
          <p:nvPr/>
        </p:nvSpPr>
        <p:spPr>
          <a:xfrm>
            <a:off x="2857214" y="5853772"/>
            <a:ext cx="1173659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Liquid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2" animBg="1" advAuto="0"/>
      <p:bldP spid="110" grpId="5" animBg="1" advAuto="0"/>
      <p:bldP spid="113" grpId="3" animBg="1" advAuto="0"/>
      <p:bldP spid="121" grpId="1" animBg="1" advAuto="0"/>
      <p:bldP spid="122" grpId="4" animBg="1" advAuto="0"/>
      <p:bldP spid="124" grpId="6" animBg="1" advAuto="0"/>
      <p:bldP spid="127" grpId="7" animBg="1" advAuto="0"/>
      <p:bldP spid="128" grpId="8" animBg="1" advAuto="0"/>
      <p:bldP spid="129" grpId="10" animBg="1" advAuto="0"/>
      <p:bldP spid="134" grpId="9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emini_Generated_Image_u96jwmu96jwmu96j.png" descr="Gemini_Generated_Image_u96jwmu96jwmu96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822" y="11479535"/>
            <a:ext cx="3486118" cy="1901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hatGPT Image Feb 11, 2026, 12_02_23 AM.png" descr="ChatGPT Image Feb 11, 2026, 12_02_23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822" y="8063104"/>
            <a:ext cx="3486118" cy="3486117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What is entropy?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662735"/>
          </a:xfrm>
          <a:prstGeom prst="rect">
            <a:avLst/>
          </a:prstGeom>
        </p:spPr>
        <p:txBody>
          <a:bodyPr/>
          <a:lstStyle/>
          <a:p>
            <a:r>
              <a:t>What is entropy?</a:t>
            </a:r>
          </a:p>
        </p:txBody>
      </p:sp>
      <p:grpSp>
        <p:nvGrpSpPr>
          <p:cNvPr id="177" name="Group"/>
          <p:cNvGrpSpPr/>
          <p:nvPr/>
        </p:nvGrpSpPr>
        <p:grpSpPr>
          <a:xfrm>
            <a:off x="762130" y="7554911"/>
            <a:ext cx="9443056" cy="5918695"/>
            <a:chOff x="-50800" y="-781301"/>
            <a:chExt cx="9443054" cy="5918694"/>
          </a:xfrm>
        </p:grpSpPr>
        <p:grpSp>
          <p:nvGrpSpPr>
            <p:cNvPr id="174" name="Rounded Rectangle"/>
            <p:cNvGrpSpPr/>
            <p:nvPr/>
          </p:nvGrpSpPr>
          <p:grpSpPr>
            <a:xfrm>
              <a:off x="-50800" y="-50800"/>
              <a:ext cx="9443054" cy="5188193"/>
              <a:chOff x="0" y="0"/>
              <a:chExt cx="9443053" cy="5188192"/>
            </a:xfrm>
          </p:grpSpPr>
          <p:sp>
            <p:nvSpPr>
              <p:cNvPr id="173" name="Rounded Rectangle"/>
              <p:cNvSpPr/>
              <p:nvPr/>
            </p:nvSpPr>
            <p:spPr>
              <a:xfrm>
                <a:off x="50799" y="50799"/>
                <a:ext cx="9392254" cy="5086593"/>
              </a:xfrm>
              <a:prstGeom prst="roundRect">
                <a:avLst>
                  <a:gd name="adj" fmla="val 13660"/>
                </a:avLst>
              </a:prstGeom>
              <a:solidFill>
                <a:srgbClr val="DBFDD5"/>
              </a:solid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marL="0" marR="0" indent="0" algn="ctr" defTabSz="821531" rtl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72" name="Rounded Rectangle Rounded rectangle" descr="Rounded Rectangle Rounded rectangle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9443053" cy="5188192"/>
              </a:xfrm>
              <a:prstGeom prst="rect">
                <a:avLst/>
              </a:prstGeom>
              <a:effectLst/>
            </p:spPr>
          </p:pic>
        </p:grpSp>
        <p:sp>
          <p:nvSpPr>
            <p:cNvPr id="175" name="What is a complex thing?…"/>
            <p:cNvSpPr txBox="1"/>
            <p:nvPr/>
          </p:nvSpPr>
          <p:spPr>
            <a:xfrm>
              <a:off x="602891" y="598298"/>
              <a:ext cx="8261577" cy="4032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sz="3500"/>
              </a:pPr>
              <a:r>
                <a:rPr dirty="0"/>
                <a:t>What is a complex thing?</a:t>
              </a:r>
            </a:p>
            <a:p>
              <a:pPr>
                <a:defRPr sz="3500"/>
              </a:pPr>
              <a:r>
                <a:rPr dirty="0"/>
                <a:t>Pudding is simple in the sense that it is </a:t>
              </a:r>
              <a:r>
                <a:rPr dirty="0">
                  <a:solidFill>
                    <a:srgbClr val="941100"/>
                  </a:solidFill>
                </a:rPr>
                <a:t>homogeneous</a:t>
              </a:r>
              <a:r>
                <a:rPr dirty="0"/>
                <a:t>. A car is </a:t>
              </a:r>
              <a:r>
                <a:rPr dirty="0">
                  <a:solidFill>
                    <a:srgbClr val="011993"/>
                  </a:solidFill>
                </a:rPr>
                <a:t>heterogeneous</a:t>
              </a:r>
              <a:r>
                <a:rPr dirty="0"/>
                <a:t>. </a:t>
              </a:r>
            </a:p>
            <a:p>
              <a:pPr>
                <a:defRPr sz="3500"/>
              </a:pPr>
              <a:r>
                <a:rPr b="1" dirty="0"/>
                <a:t>Two times half a car does not make a car</a:t>
              </a:r>
              <a:r>
                <a:rPr dirty="0"/>
                <a:t>.</a:t>
              </a:r>
            </a:p>
            <a:p>
              <a:pPr>
                <a:defRPr sz="3500"/>
              </a:pPr>
              <a:endParaRPr dirty="0"/>
            </a:p>
            <a:p>
              <a:pPr>
                <a:defRPr sz="3500"/>
              </a:pPr>
              <a:r>
                <a:rPr dirty="0"/>
                <a:t>Richard Dawkins</a:t>
              </a:r>
            </a:p>
            <a:p>
              <a:pPr>
                <a:defRPr sz="3500"/>
              </a:pPr>
              <a:r>
                <a:rPr dirty="0"/>
                <a:t>The blind watchmaker</a:t>
              </a:r>
            </a:p>
          </p:txBody>
        </p:sp>
        <p:sp>
          <p:nvSpPr>
            <p:cNvPr id="176" name="A measure of complexity"/>
            <p:cNvSpPr txBox="1"/>
            <p:nvPr/>
          </p:nvSpPr>
          <p:spPr>
            <a:xfrm>
              <a:off x="2318422" y="-781301"/>
              <a:ext cx="5880736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A measure of complexity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Equation"/>
              <p:cNvSpPr txBox="1"/>
              <p:nvPr/>
            </p:nvSpPr>
            <p:spPr>
              <a:xfrm>
                <a:off x="16039188" y="10527729"/>
                <a:ext cx="7225720" cy="4766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400"/>
              </a:p>
            </p:txBody>
          </p:sp>
        </mc:Choice>
        <mc:Fallback>
          <p:sp>
            <p:nvSpPr>
              <p:cNvPr id="1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188" y="10527729"/>
                <a:ext cx="7225720" cy="476657"/>
              </a:xfrm>
              <a:prstGeom prst="rect">
                <a:avLst/>
              </a:prstGeom>
              <a:blipFill>
                <a:blip r:embed="rId5"/>
                <a:stretch>
                  <a:fillRect l="-2632" t="-5128" r="-13860" b="-8205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Equation"/>
              <p:cNvSpPr txBox="1"/>
              <p:nvPr/>
            </p:nvSpPr>
            <p:spPr>
              <a:xfrm>
                <a:off x="18259810" y="11409923"/>
                <a:ext cx="2784476" cy="487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)≥0</m:t>
                      </m:r>
                    </m:oMath>
                  </m:oMathPara>
                </a14:m>
                <a:endParaRPr sz="4500"/>
              </a:p>
            </p:txBody>
          </p:sp>
        </mc:Choice>
        <mc:Fallback>
          <p:sp>
            <p:nvSpPr>
              <p:cNvPr id="1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9810" y="11409923"/>
                <a:ext cx="2784476" cy="487491"/>
              </a:xfrm>
              <a:prstGeom prst="rect">
                <a:avLst/>
              </a:prstGeom>
              <a:blipFill>
                <a:blip r:embed="rId6"/>
                <a:stretch>
                  <a:fillRect l="-6818" t="-7692" r="-15000" b="-8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Entropy is sub-extensive"/>
          <p:cNvSpPr txBox="1"/>
          <p:nvPr/>
        </p:nvSpPr>
        <p:spPr>
          <a:xfrm>
            <a:off x="16426438" y="2343796"/>
            <a:ext cx="6451220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500"/>
            </a:pPr>
            <a:r>
              <a:t>Entropy is </a:t>
            </a:r>
            <a:r>
              <a:rPr u="sng"/>
              <a:t>sub-extensive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16426438" y="3306876"/>
            <a:ext cx="6451220" cy="6510516"/>
            <a:chOff x="0" y="0"/>
            <a:chExt cx="6451219" cy="6510515"/>
          </a:xfrm>
        </p:grpSpPr>
        <p:grpSp>
          <p:nvGrpSpPr>
            <p:cNvPr id="183" name="Group"/>
            <p:cNvGrpSpPr/>
            <p:nvPr/>
          </p:nvGrpSpPr>
          <p:grpSpPr>
            <a:xfrm>
              <a:off x="0" y="0"/>
              <a:ext cx="6451220" cy="6510516"/>
              <a:chOff x="0" y="0"/>
              <a:chExt cx="6451219" cy="6510515"/>
            </a:xfrm>
          </p:grpSpPr>
          <p:pic>
            <p:nvPicPr>
              <p:cNvPr id="181" name="download.png" descr="download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29648"/>
                <a:ext cx="6451220" cy="64512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2" name="Line"/>
              <p:cNvSpPr/>
              <p:nvPr/>
            </p:nvSpPr>
            <p:spPr>
              <a:xfrm flipV="1">
                <a:off x="3242240" y="0"/>
                <a:ext cx="1" cy="6510516"/>
              </a:xfrm>
              <a:prstGeom prst="line">
                <a:avLst/>
              </a:prstGeom>
              <a:noFill/>
              <a:ln w="1143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86" name="A"/>
            <p:cNvGrpSpPr/>
            <p:nvPr/>
          </p:nvGrpSpPr>
          <p:grpSpPr>
            <a:xfrm>
              <a:off x="1153963" y="332213"/>
              <a:ext cx="1216663" cy="1586936"/>
              <a:chOff x="0" y="0"/>
              <a:chExt cx="1216662" cy="1586935"/>
            </a:xfrm>
          </p:grpSpPr>
          <p:sp>
            <p:nvSpPr>
              <p:cNvPr id="185" name="A"/>
              <p:cNvSpPr/>
              <p:nvPr/>
            </p:nvSpPr>
            <p:spPr>
              <a:xfrm>
                <a:off x="50799" y="50799"/>
                <a:ext cx="1115064" cy="1485337"/>
              </a:xfrm>
              <a:prstGeom prst="roundRect">
                <a:avLst>
                  <a:gd name="adj" fmla="val 18832"/>
                </a:avLst>
              </a:prstGeom>
              <a:solidFill>
                <a:srgbClr val="FFFFFF">
                  <a:alpha val="61190"/>
                </a:srgbClr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ctr">
                  <a:defRPr sz="480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pic>
            <p:nvPicPr>
              <p:cNvPr id="184" name="A A" descr="A A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216663" cy="158693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9" name="B"/>
            <p:cNvGrpSpPr/>
            <p:nvPr/>
          </p:nvGrpSpPr>
          <p:grpSpPr>
            <a:xfrm>
              <a:off x="4080592" y="332213"/>
              <a:ext cx="1216663" cy="1586936"/>
              <a:chOff x="0" y="0"/>
              <a:chExt cx="1216662" cy="1586935"/>
            </a:xfrm>
          </p:grpSpPr>
          <p:sp>
            <p:nvSpPr>
              <p:cNvPr id="188" name="B"/>
              <p:cNvSpPr/>
              <p:nvPr/>
            </p:nvSpPr>
            <p:spPr>
              <a:xfrm>
                <a:off x="50799" y="50799"/>
                <a:ext cx="1115064" cy="1485337"/>
              </a:xfrm>
              <a:prstGeom prst="roundRect">
                <a:avLst>
                  <a:gd name="adj" fmla="val 18832"/>
                </a:avLst>
              </a:prstGeom>
              <a:solidFill>
                <a:srgbClr val="FFFFFF">
                  <a:alpha val="61190"/>
                </a:srgbClr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ctr">
                  <a:defRPr sz="480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B</a:t>
                </a:r>
              </a:p>
            </p:txBody>
          </p:sp>
          <p:pic>
            <p:nvPicPr>
              <p:cNvPr id="187" name="B B" descr="B B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216663" cy="1586936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91" name="Mutual information"/>
          <p:cNvSpPr txBox="1"/>
          <p:nvPr/>
        </p:nvSpPr>
        <p:spPr>
          <a:xfrm>
            <a:off x="18033801" y="12037093"/>
            <a:ext cx="323649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rtl="1">
              <a:defRPr/>
            </a:lvl1pPr>
          </a:lstStyle>
          <a:p>
            <a:r>
              <a:t>Mutual information</a:t>
            </a:r>
          </a:p>
        </p:txBody>
      </p:sp>
      <p:grpSp>
        <p:nvGrpSpPr>
          <p:cNvPr id="194" name="Group"/>
          <p:cNvGrpSpPr/>
          <p:nvPr/>
        </p:nvGrpSpPr>
        <p:grpSpPr>
          <a:xfrm>
            <a:off x="6142892" y="2634350"/>
            <a:ext cx="3326247" cy="4306135"/>
            <a:chOff x="0" y="0"/>
            <a:chExt cx="3326245" cy="4306134"/>
          </a:xfrm>
        </p:grpSpPr>
        <p:pic>
          <p:nvPicPr>
            <p:cNvPr id="192" name="IMG_0036.jpg" descr="IMG_0036.jpg"/>
            <p:cNvPicPr>
              <a:picLocks noChangeAspect="1"/>
            </p:cNvPicPr>
            <p:nvPr/>
          </p:nvPicPr>
          <p:blipFill>
            <a:blip r:embed="rId9"/>
            <a:srcRect l="35813" t="7128" r="21053" b="1906"/>
            <a:stretch>
              <a:fillRect/>
            </a:stretch>
          </p:blipFill>
          <p:spPr>
            <a:xfrm>
              <a:off x="301841" y="0"/>
              <a:ext cx="2722506" cy="43061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(Boltzmann)"/>
            <p:cNvSpPr txBox="1"/>
            <p:nvPr/>
          </p:nvSpPr>
          <p:spPr>
            <a:xfrm>
              <a:off x="0" y="794539"/>
              <a:ext cx="3326246" cy="846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4000"/>
              </a:lvl1pPr>
            </a:lstStyle>
            <a:p>
              <a:r>
                <a:t>(Boltzmann)</a:t>
              </a: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2674304" y="2343796"/>
            <a:ext cx="3291319" cy="5450375"/>
            <a:chOff x="0" y="0"/>
            <a:chExt cx="3291318" cy="5450374"/>
          </a:xfrm>
        </p:grpSpPr>
        <p:sp>
          <p:nvSpPr>
            <p:cNvPr id="195" name="(Shannon)"/>
            <p:cNvSpPr/>
            <p:nvPr/>
          </p:nvSpPr>
          <p:spPr>
            <a:xfrm>
              <a:off x="1645573" y="418037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ctr">
                <a:defRPr sz="4000"/>
              </a:pPr>
              <a:r>
                <a:rPr dirty="0"/>
                <a:t>(Shannon)</a:t>
              </a:r>
            </a:p>
          </p:txBody>
        </p:sp>
        <p:pic>
          <p:nvPicPr>
            <p:cNvPr id="196" name="shannon.jpg" descr="shannon.jpg"/>
            <p:cNvPicPr>
              <a:picLocks noChangeAspect="1"/>
            </p:cNvPicPr>
            <p:nvPr/>
          </p:nvPicPr>
          <p:blipFill>
            <a:blip r:embed="rId10"/>
            <a:srcRect b="19884"/>
            <a:stretch>
              <a:fillRect/>
            </a:stretch>
          </p:blipFill>
          <p:spPr>
            <a:xfrm>
              <a:off x="0" y="0"/>
              <a:ext cx="3291318" cy="33132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519F9-6D6C-CFE5-F070-E47D2999FE3B}"/>
                  </a:ext>
                </a:extLst>
              </p:cNvPr>
              <p:cNvSpPr txBox="1"/>
              <p:nvPr/>
            </p:nvSpPr>
            <p:spPr>
              <a:xfrm>
                <a:off x="2674304" y="5641086"/>
                <a:ext cx="3326248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=−∑</m:t>
                      </m:r>
                      <m:sSub>
                        <m:sSub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sSub>
                        <m:sSub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519F9-6D6C-CFE5-F070-E47D2999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304" y="5641086"/>
                <a:ext cx="3326248" cy="523220"/>
              </a:xfrm>
              <a:prstGeom prst="rect">
                <a:avLst/>
              </a:prstGeom>
              <a:blipFill>
                <a:blip r:embed="rId11"/>
                <a:stretch>
                  <a:fillRect t="-11905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3" animBg="1" advAuto="0"/>
      <p:bldP spid="170" grpId="2" animBg="1" advAuto="0"/>
      <p:bldP spid="177" grpId="1" animBg="1" advAuto="0"/>
      <p:bldP spid="178" grpId="5" animBg="1" advAuto="0"/>
      <p:bldP spid="179" grpId="7" animBg="1" advAuto="0"/>
      <p:bldP spid="180" grpId="4" animBg="1" advAuto="0"/>
      <p:bldP spid="190" grpId="6" animBg="1" advAuto="0"/>
      <p:bldP spid="191" grpId="8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terative Calculation of Entropy"/>
          <p:cNvSpPr txBox="1">
            <a:spLocks noGrp="1"/>
          </p:cNvSpPr>
          <p:nvPr>
            <p:ph type="title"/>
          </p:nvPr>
        </p:nvSpPr>
        <p:spPr>
          <a:xfrm>
            <a:off x="4387453" y="273456"/>
            <a:ext cx="15609094" cy="1662736"/>
          </a:xfrm>
          <a:prstGeom prst="rect">
            <a:avLst/>
          </a:prstGeom>
        </p:spPr>
        <p:txBody>
          <a:bodyPr/>
          <a:lstStyle/>
          <a:p>
            <a:r>
              <a:t>Iterative Calculation of 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Equation"/>
              <p:cNvSpPr txBox="1"/>
              <p:nvPr/>
            </p:nvSpPr>
            <p:spPr>
              <a:xfrm>
                <a:off x="2156182" y="2817133"/>
                <a:ext cx="7225720" cy="4766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400"/>
              </a:p>
            </p:txBody>
          </p:sp>
        </mc:Choice>
        <mc:Fallback>
          <p:sp>
            <p:nvSpPr>
              <p:cNvPr id="2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182" y="2817133"/>
                <a:ext cx="7225720" cy="476658"/>
              </a:xfrm>
              <a:prstGeom prst="rect">
                <a:avLst/>
              </a:prstGeom>
              <a:blipFill>
                <a:blip r:embed="rId2"/>
                <a:stretch>
                  <a:fillRect l="-2632" t="-5128" r="-13860" b="-8205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Equation"/>
              <p:cNvSpPr txBox="1"/>
              <p:nvPr/>
            </p:nvSpPr>
            <p:spPr>
              <a:xfrm>
                <a:off x="11143247" y="3631278"/>
                <a:ext cx="4192197" cy="41602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500"/>
              </a:p>
            </p:txBody>
          </p:sp>
        </mc:Choice>
        <mc:Fallback>
          <p:sp>
            <p:nvSpPr>
              <p:cNvPr id="2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247" y="3631278"/>
                <a:ext cx="4192197" cy="416027"/>
              </a:xfrm>
              <a:prstGeom prst="rect">
                <a:avLst/>
              </a:prstGeom>
              <a:blipFill>
                <a:blip r:embed="rId3"/>
                <a:stretch>
                  <a:fillRect l="-3927" t="-9091" r="-18127" b="-6969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Equation"/>
              <p:cNvSpPr txBox="1"/>
              <p:nvPr/>
            </p:nvSpPr>
            <p:spPr>
              <a:xfrm>
                <a:off x="11143247" y="4667536"/>
                <a:ext cx="5996560" cy="4160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)=4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)−2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500"/>
              </a:p>
            </p:txBody>
          </p:sp>
        </mc:Choice>
        <mc:Fallback>
          <p:sp>
            <p:nvSpPr>
              <p:cNvPr id="2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247" y="4667536"/>
                <a:ext cx="5996560" cy="416026"/>
              </a:xfrm>
              <a:prstGeom prst="rect">
                <a:avLst/>
              </a:prstGeom>
              <a:blipFill>
                <a:blip r:embed="rId4"/>
                <a:stretch>
                  <a:fillRect l="-2748" t="-8824" r="-16068" b="-676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Equation"/>
              <p:cNvSpPr txBox="1"/>
              <p:nvPr/>
            </p:nvSpPr>
            <p:spPr>
              <a:xfrm>
                <a:off x="11143247" y="5813557"/>
                <a:ext cx="7800923" cy="4160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)=8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)−4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)−2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500"/>
              </a:p>
            </p:txBody>
          </p:sp>
        </mc:Choice>
        <mc:Fallback>
          <p:sp>
            <p:nvSpPr>
              <p:cNvPr id="2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247" y="5813557"/>
                <a:ext cx="7800923" cy="416026"/>
              </a:xfrm>
              <a:prstGeom prst="rect">
                <a:avLst/>
              </a:prstGeom>
              <a:blipFill>
                <a:blip r:embed="rId5"/>
                <a:stretch>
                  <a:fillRect l="-2114" t="-5882" r="-14959" b="-676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" name="download.png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47" y="4696135"/>
            <a:ext cx="7159005" cy="715900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Equation"/>
              <p:cNvSpPr txBox="1"/>
              <p:nvPr/>
            </p:nvSpPr>
            <p:spPr>
              <a:xfrm>
                <a:off x="5368012" y="4174733"/>
                <a:ext cx="408627" cy="3942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sz="3400"/>
              </a:p>
            </p:txBody>
          </p:sp>
        </mc:Choice>
        <mc:Fallback>
          <p:sp>
            <p:nvSpPr>
              <p:cNvPr id="20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012" y="4174733"/>
                <a:ext cx="408627" cy="394208"/>
              </a:xfrm>
              <a:prstGeom prst="rect">
                <a:avLst/>
              </a:prstGeom>
              <a:blipFill>
                <a:blip r:embed="rId7"/>
                <a:stretch>
                  <a:fillRect l="-35294" r="-29412" b="-437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Line"/>
          <p:cNvSpPr/>
          <p:nvPr/>
        </p:nvSpPr>
        <p:spPr>
          <a:xfrm flipV="1">
            <a:off x="5573449" y="4703762"/>
            <a:ext cx="1" cy="7143751"/>
          </a:xfrm>
          <a:prstGeom prst="line">
            <a:avLst/>
          </a:prstGeom>
          <a:ln w="1143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endParaRPr/>
          </a:p>
        </p:txBody>
      </p:sp>
      <p:grpSp>
        <p:nvGrpSpPr>
          <p:cNvPr id="211" name="Group"/>
          <p:cNvGrpSpPr/>
          <p:nvPr/>
        </p:nvGrpSpPr>
        <p:grpSpPr>
          <a:xfrm>
            <a:off x="3181397" y="4795595"/>
            <a:ext cx="983361" cy="1012017"/>
            <a:chOff x="-50800" y="-50800"/>
            <a:chExt cx="983360" cy="1012016"/>
          </a:xfrm>
        </p:grpSpPr>
        <p:grpSp>
          <p:nvGrpSpPr>
            <p:cNvPr id="209" name="Rounded Rectangle"/>
            <p:cNvGrpSpPr/>
            <p:nvPr/>
          </p:nvGrpSpPr>
          <p:grpSpPr>
            <a:xfrm>
              <a:off x="-50800" y="-50800"/>
              <a:ext cx="983361" cy="1012017"/>
              <a:chOff x="0" y="0"/>
              <a:chExt cx="983360" cy="1012016"/>
            </a:xfrm>
          </p:grpSpPr>
          <p:sp>
            <p:nvSpPr>
              <p:cNvPr id="208" name="Rounded Rectangle"/>
              <p:cNvSpPr/>
              <p:nvPr/>
            </p:nvSpPr>
            <p:spPr>
              <a:xfrm>
                <a:off x="50800" y="50800"/>
                <a:ext cx="881761" cy="910417"/>
              </a:xfrm>
              <a:prstGeom prst="roundRect">
                <a:avLst>
                  <a:gd name="adj" fmla="val 15487"/>
                </a:avLst>
              </a:prstGeom>
              <a:solidFill>
                <a:srgbClr val="FFFFFF">
                  <a:alpha val="67408"/>
                </a:srgbClr>
              </a:solid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07" name="Rounded Rectangle Rounded rectangle" descr="Rounded Rectangle Rounded rectangle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983361" cy="1012017"/>
              </a:xfrm>
              <a:prstGeom prst="rect">
                <a:avLst/>
              </a:prstGeom>
              <a:effectLst/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0" name="Equation"/>
                <p:cNvSpPr txBox="1"/>
                <p:nvPr/>
              </p:nvSpPr>
              <p:spPr>
                <a:xfrm>
                  <a:off x="251297" y="261684"/>
                  <a:ext cx="381974" cy="3899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210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297" y="261684"/>
                  <a:ext cx="381974" cy="389916"/>
                </a:xfrm>
                <a:prstGeom prst="rect">
                  <a:avLst/>
                </a:prstGeom>
                <a:blipFill>
                  <a:blip r:embed="rId9"/>
                  <a:stretch>
                    <a:fillRect l="-38710" r="-38710" b="-4838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6" name="Group"/>
          <p:cNvGrpSpPr/>
          <p:nvPr/>
        </p:nvGrpSpPr>
        <p:grpSpPr>
          <a:xfrm>
            <a:off x="6982141" y="4795595"/>
            <a:ext cx="983361" cy="1012017"/>
            <a:chOff x="-50800" y="-50800"/>
            <a:chExt cx="983360" cy="1012016"/>
          </a:xfrm>
        </p:grpSpPr>
        <p:grpSp>
          <p:nvGrpSpPr>
            <p:cNvPr id="214" name="Rounded Rectangle"/>
            <p:cNvGrpSpPr/>
            <p:nvPr/>
          </p:nvGrpSpPr>
          <p:grpSpPr>
            <a:xfrm>
              <a:off x="-50800" y="-50800"/>
              <a:ext cx="983361" cy="1012017"/>
              <a:chOff x="0" y="0"/>
              <a:chExt cx="983360" cy="1012016"/>
            </a:xfrm>
          </p:grpSpPr>
          <p:sp>
            <p:nvSpPr>
              <p:cNvPr id="213" name="Rounded Rectangle"/>
              <p:cNvSpPr/>
              <p:nvPr/>
            </p:nvSpPr>
            <p:spPr>
              <a:xfrm>
                <a:off x="50800" y="50800"/>
                <a:ext cx="881761" cy="910417"/>
              </a:xfrm>
              <a:prstGeom prst="roundRect">
                <a:avLst>
                  <a:gd name="adj" fmla="val 15487"/>
                </a:avLst>
              </a:prstGeom>
              <a:solidFill>
                <a:srgbClr val="FFFFFF">
                  <a:alpha val="67408"/>
                </a:srgbClr>
              </a:solid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12" name="Rounded Rectangle Rounded rectangle" descr="Rounded Rectangle Rounded rectangle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983361" cy="1012017"/>
              </a:xfrm>
              <a:prstGeom prst="rect">
                <a:avLst/>
              </a:prstGeom>
              <a:effectLst/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5" name="Equation"/>
                <p:cNvSpPr txBox="1"/>
                <p:nvPr/>
              </p:nvSpPr>
              <p:spPr>
                <a:xfrm>
                  <a:off x="251297" y="261684"/>
                  <a:ext cx="381974" cy="3899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21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297" y="261684"/>
                  <a:ext cx="381974" cy="389916"/>
                </a:xfrm>
                <a:prstGeom prst="rect">
                  <a:avLst/>
                </a:prstGeom>
                <a:blipFill>
                  <a:blip r:embed="rId10"/>
                  <a:stretch>
                    <a:fillRect l="-38710" r="-38710" b="-4838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Line"/>
          <p:cNvSpPr/>
          <p:nvPr/>
        </p:nvSpPr>
        <p:spPr>
          <a:xfrm>
            <a:off x="1989400" y="8275637"/>
            <a:ext cx="3647055" cy="1"/>
          </a:xfrm>
          <a:prstGeom prst="line">
            <a:avLst/>
          </a:prstGeom>
          <a:ln w="1143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endParaRPr/>
          </a:p>
        </p:txBody>
      </p:sp>
      <p:grpSp>
        <p:nvGrpSpPr>
          <p:cNvPr id="223" name="Group"/>
          <p:cNvGrpSpPr/>
          <p:nvPr/>
        </p:nvGrpSpPr>
        <p:grpSpPr>
          <a:xfrm>
            <a:off x="2074733" y="6024655"/>
            <a:ext cx="6787350" cy="7408771"/>
            <a:chOff x="-69850" y="-69850"/>
            <a:chExt cx="6787348" cy="7408770"/>
          </a:xfrm>
        </p:grpSpPr>
        <p:sp>
          <p:nvSpPr>
            <p:cNvPr id="218" name="Statistically indistinguishable"/>
            <p:cNvSpPr txBox="1"/>
            <p:nvPr/>
          </p:nvSpPr>
          <p:spPr>
            <a:xfrm>
              <a:off x="-66461" y="6497545"/>
              <a:ext cx="6783960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Statistically indistinguishable</a:t>
              </a:r>
            </a:p>
          </p:txBody>
        </p:sp>
        <p:pic>
          <p:nvPicPr>
            <p:cNvPr id="219" name="Line Shape" descr="Line Shape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2582172" y="2607365"/>
              <a:ext cx="6557077" cy="1202647"/>
            </a:xfrm>
            <a:prstGeom prst="rect">
              <a:avLst/>
            </a:prstGeom>
            <a:effectLst/>
          </p:spPr>
        </p:pic>
        <p:pic>
          <p:nvPicPr>
            <p:cNvPr id="221" name="Line Shape" descr="Line Shape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 flipH="1">
              <a:off x="-2747066" y="2607365"/>
              <a:ext cx="6557077" cy="1202647"/>
            </a:xfrm>
            <a:prstGeom prst="rect">
              <a:avLst/>
            </a:prstGeom>
            <a:effectLst/>
          </p:spPr>
        </p:pic>
      </p:grpSp>
      <p:grpSp>
        <p:nvGrpSpPr>
          <p:cNvPr id="228" name="Group"/>
          <p:cNvGrpSpPr/>
          <p:nvPr/>
        </p:nvGrpSpPr>
        <p:grpSpPr>
          <a:xfrm>
            <a:off x="3181397" y="6931576"/>
            <a:ext cx="983361" cy="1012018"/>
            <a:chOff x="-50800" y="-50800"/>
            <a:chExt cx="983360" cy="1012016"/>
          </a:xfrm>
        </p:grpSpPr>
        <p:grpSp>
          <p:nvGrpSpPr>
            <p:cNvPr id="226" name="Rounded Rectangle"/>
            <p:cNvGrpSpPr/>
            <p:nvPr/>
          </p:nvGrpSpPr>
          <p:grpSpPr>
            <a:xfrm>
              <a:off x="-50800" y="-50800"/>
              <a:ext cx="983361" cy="1012017"/>
              <a:chOff x="0" y="0"/>
              <a:chExt cx="983360" cy="1012016"/>
            </a:xfrm>
          </p:grpSpPr>
          <p:sp>
            <p:nvSpPr>
              <p:cNvPr id="225" name="Rounded Rectangle"/>
              <p:cNvSpPr/>
              <p:nvPr/>
            </p:nvSpPr>
            <p:spPr>
              <a:xfrm>
                <a:off x="50800" y="50800"/>
                <a:ext cx="881761" cy="910417"/>
              </a:xfrm>
              <a:prstGeom prst="roundRect">
                <a:avLst>
                  <a:gd name="adj" fmla="val 15487"/>
                </a:avLst>
              </a:prstGeom>
              <a:solidFill>
                <a:srgbClr val="FFFFFF">
                  <a:alpha val="67408"/>
                </a:srgbClr>
              </a:solid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24" name="Rounded Rectangle Rounded rectangle" descr="Rounded Rectangle Rounded rectangle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983361" cy="1012017"/>
              </a:xfrm>
              <a:prstGeom prst="rect">
                <a:avLst/>
              </a:prstGeom>
              <a:effectLst/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7" name="Equation"/>
                <p:cNvSpPr txBox="1"/>
                <p:nvPr/>
              </p:nvSpPr>
              <p:spPr>
                <a:xfrm>
                  <a:off x="251297" y="261684"/>
                  <a:ext cx="406500" cy="3899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227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297" y="261684"/>
                  <a:ext cx="406500" cy="389916"/>
                </a:xfrm>
                <a:prstGeom prst="rect">
                  <a:avLst/>
                </a:prstGeom>
                <a:blipFill>
                  <a:blip r:embed="rId12"/>
                  <a:stretch>
                    <a:fillRect l="-36364" r="-33333" b="-4838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3" name="Group"/>
          <p:cNvGrpSpPr/>
          <p:nvPr/>
        </p:nvGrpSpPr>
        <p:grpSpPr>
          <a:xfrm>
            <a:off x="3181397" y="8607682"/>
            <a:ext cx="983361" cy="1012017"/>
            <a:chOff x="-50800" y="-50800"/>
            <a:chExt cx="983360" cy="1012016"/>
          </a:xfrm>
        </p:grpSpPr>
        <p:grpSp>
          <p:nvGrpSpPr>
            <p:cNvPr id="231" name="Rounded Rectangle"/>
            <p:cNvGrpSpPr/>
            <p:nvPr/>
          </p:nvGrpSpPr>
          <p:grpSpPr>
            <a:xfrm>
              <a:off x="-50800" y="-50800"/>
              <a:ext cx="983361" cy="1012017"/>
              <a:chOff x="0" y="0"/>
              <a:chExt cx="983360" cy="1012016"/>
            </a:xfrm>
          </p:grpSpPr>
          <p:sp>
            <p:nvSpPr>
              <p:cNvPr id="230" name="Rounded Rectangle"/>
              <p:cNvSpPr/>
              <p:nvPr/>
            </p:nvSpPr>
            <p:spPr>
              <a:xfrm>
                <a:off x="50800" y="50800"/>
                <a:ext cx="881761" cy="910417"/>
              </a:xfrm>
              <a:prstGeom prst="roundRect">
                <a:avLst>
                  <a:gd name="adj" fmla="val 15487"/>
                </a:avLst>
              </a:prstGeom>
              <a:solidFill>
                <a:srgbClr val="FFFFFF">
                  <a:alpha val="67408"/>
                </a:srgbClr>
              </a:solid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29" name="Rounded Rectangle Rounded rectangle" descr="Rounded Rectangle Rounded rectangle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983361" cy="1012017"/>
              </a:xfrm>
              <a:prstGeom prst="rect">
                <a:avLst/>
              </a:prstGeom>
              <a:effectLst/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2" name="Equation"/>
                <p:cNvSpPr txBox="1"/>
                <p:nvPr/>
              </p:nvSpPr>
              <p:spPr>
                <a:xfrm>
                  <a:off x="251297" y="261684"/>
                  <a:ext cx="406500" cy="3899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23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297" y="261684"/>
                  <a:ext cx="406500" cy="389916"/>
                </a:xfrm>
                <a:prstGeom prst="rect">
                  <a:avLst/>
                </a:prstGeom>
                <a:blipFill>
                  <a:blip r:embed="rId12"/>
                  <a:stretch>
                    <a:fillRect l="-36364" r="-33333" b="-4838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4" name="Line"/>
          <p:cNvSpPr/>
          <p:nvPr/>
        </p:nvSpPr>
        <p:spPr>
          <a:xfrm flipH="1">
            <a:off x="3673077" y="8213129"/>
            <a:ext cx="1" cy="3754019"/>
          </a:xfrm>
          <a:prstGeom prst="line">
            <a:avLst/>
          </a:prstGeom>
          <a:ln w="1143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endParaRPr/>
          </a:p>
        </p:txBody>
      </p:sp>
      <p:grpSp>
        <p:nvGrpSpPr>
          <p:cNvPr id="239" name="Group"/>
          <p:cNvGrpSpPr/>
          <p:nvPr/>
        </p:nvGrpSpPr>
        <p:grpSpPr>
          <a:xfrm>
            <a:off x="4131583" y="8607682"/>
            <a:ext cx="983361" cy="1012017"/>
            <a:chOff x="-50800" y="-50800"/>
            <a:chExt cx="983360" cy="1012016"/>
          </a:xfrm>
        </p:grpSpPr>
        <p:grpSp>
          <p:nvGrpSpPr>
            <p:cNvPr id="237" name="Rounded Rectangle"/>
            <p:cNvGrpSpPr/>
            <p:nvPr/>
          </p:nvGrpSpPr>
          <p:grpSpPr>
            <a:xfrm>
              <a:off x="-50800" y="-50800"/>
              <a:ext cx="983361" cy="1012017"/>
              <a:chOff x="0" y="0"/>
              <a:chExt cx="983360" cy="1012016"/>
            </a:xfrm>
          </p:grpSpPr>
          <p:sp>
            <p:nvSpPr>
              <p:cNvPr id="236" name="Rounded Rectangle"/>
              <p:cNvSpPr/>
              <p:nvPr/>
            </p:nvSpPr>
            <p:spPr>
              <a:xfrm>
                <a:off x="50800" y="50800"/>
                <a:ext cx="881761" cy="910417"/>
              </a:xfrm>
              <a:prstGeom prst="roundRect">
                <a:avLst>
                  <a:gd name="adj" fmla="val 15487"/>
                </a:avLst>
              </a:prstGeom>
              <a:solidFill>
                <a:srgbClr val="FFFFFF">
                  <a:alpha val="67408"/>
                </a:srgbClr>
              </a:solid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35" name="Rounded Rectangle Rounded rectangle" descr="Rounded Rectangle Rounded rectangle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983361" cy="1012017"/>
              </a:xfrm>
              <a:prstGeom prst="rect">
                <a:avLst/>
              </a:prstGeom>
              <a:effectLst/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8" name="Equation"/>
                <p:cNvSpPr txBox="1"/>
                <p:nvPr/>
              </p:nvSpPr>
              <p:spPr>
                <a:xfrm>
                  <a:off x="251297" y="261684"/>
                  <a:ext cx="393317" cy="3942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238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297" y="261684"/>
                  <a:ext cx="393317" cy="394208"/>
                </a:xfrm>
                <a:prstGeom prst="rect">
                  <a:avLst/>
                </a:prstGeom>
                <a:blipFill>
                  <a:blip r:embed="rId13"/>
                  <a:stretch>
                    <a:fillRect l="-33333" r="-36364" b="-4375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4" name="Group"/>
          <p:cNvGrpSpPr/>
          <p:nvPr/>
        </p:nvGrpSpPr>
        <p:grpSpPr>
          <a:xfrm>
            <a:off x="2231211" y="8607682"/>
            <a:ext cx="983361" cy="1012017"/>
            <a:chOff x="-50800" y="-50800"/>
            <a:chExt cx="983360" cy="1012016"/>
          </a:xfrm>
        </p:grpSpPr>
        <p:grpSp>
          <p:nvGrpSpPr>
            <p:cNvPr id="242" name="Rounded Rectangle"/>
            <p:cNvGrpSpPr/>
            <p:nvPr/>
          </p:nvGrpSpPr>
          <p:grpSpPr>
            <a:xfrm>
              <a:off x="-50800" y="-50800"/>
              <a:ext cx="983361" cy="1012017"/>
              <a:chOff x="0" y="0"/>
              <a:chExt cx="983360" cy="1012016"/>
            </a:xfrm>
          </p:grpSpPr>
          <p:sp>
            <p:nvSpPr>
              <p:cNvPr id="241" name="Rounded Rectangle"/>
              <p:cNvSpPr/>
              <p:nvPr/>
            </p:nvSpPr>
            <p:spPr>
              <a:xfrm>
                <a:off x="50800" y="50800"/>
                <a:ext cx="881761" cy="910417"/>
              </a:xfrm>
              <a:prstGeom prst="roundRect">
                <a:avLst>
                  <a:gd name="adj" fmla="val 15487"/>
                </a:avLst>
              </a:prstGeom>
              <a:solidFill>
                <a:srgbClr val="FFFFFF">
                  <a:alpha val="67408"/>
                </a:srgbClr>
              </a:solid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40" name="Rounded Rectangle Rounded rectangle" descr="Rounded Rectangle Rounded rectangle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983361" cy="1012017"/>
              </a:xfrm>
              <a:prstGeom prst="rect">
                <a:avLst/>
              </a:prstGeom>
              <a:effectLst/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3" name="Equation"/>
                <p:cNvSpPr txBox="1"/>
                <p:nvPr/>
              </p:nvSpPr>
              <p:spPr>
                <a:xfrm>
                  <a:off x="251297" y="261684"/>
                  <a:ext cx="393317" cy="3942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24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297" y="261684"/>
                  <a:ext cx="393317" cy="394208"/>
                </a:xfrm>
                <a:prstGeom prst="rect">
                  <a:avLst/>
                </a:prstGeom>
                <a:blipFill>
                  <a:blip r:embed="rId14"/>
                  <a:stretch>
                    <a:fillRect l="-37500" r="-37500" b="-4375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1" name="Group"/>
          <p:cNvGrpSpPr/>
          <p:nvPr/>
        </p:nvGrpSpPr>
        <p:grpSpPr>
          <a:xfrm>
            <a:off x="9822219" y="8632439"/>
            <a:ext cx="9934140" cy="4800988"/>
            <a:chOff x="0" y="420687"/>
            <a:chExt cx="9934138" cy="4800986"/>
          </a:xfrm>
        </p:grpSpPr>
        <p:grpSp>
          <p:nvGrpSpPr>
            <p:cNvPr id="247" name="Rounded Rectangle"/>
            <p:cNvGrpSpPr/>
            <p:nvPr/>
          </p:nvGrpSpPr>
          <p:grpSpPr>
            <a:xfrm>
              <a:off x="0" y="777077"/>
              <a:ext cx="9934138" cy="4444596"/>
              <a:chOff x="50800" y="50800"/>
              <a:chExt cx="9934137" cy="4444595"/>
            </a:xfrm>
          </p:grpSpPr>
          <p:sp>
            <p:nvSpPr>
              <p:cNvPr id="246" name="Rounded Rectangle"/>
              <p:cNvSpPr/>
              <p:nvPr/>
            </p:nvSpPr>
            <p:spPr>
              <a:xfrm>
                <a:off x="50800" y="50800"/>
                <a:ext cx="9934137" cy="4290091"/>
              </a:xfrm>
              <a:prstGeom prst="roundRect">
                <a:avLst>
                  <a:gd name="adj" fmla="val 7543"/>
                </a:avLst>
              </a:prstGeom>
              <a:solidFill>
                <a:srgbClr val="D6D5D5"/>
              </a:solid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marL="0" marR="0" indent="0" algn="ctr" defTabSz="821531" rtl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45" name="Rounded Rectangle Rounded rectangle" descr="Rounded Rectangle Rounded rectangle"/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800" y="103704"/>
                <a:ext cx="9934137" cy="4391691"/>
              </a:xfrm>
              <a:prstGeom prst="rect">
                <a:avLst/>
              </a:prstGeom>
              <a:effectLst/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8" name="Equation"/>
                <p:cNvSpPr txBox="1"/>
                <p:nvPr/>
              </p:nvSpPr>
              <p:spPr>
                <a:xfrm>
                  <a:off x="598320" y="1522024"/>
                  <a:ext cx="7863238" cy="15330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)≡</m:t>
                        </m:r>
                        <m:f>
                          <m:fPr>
                            <m:ctrlP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limUpp>
                          <m:limUppPr>
                            <m:ctrlP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limLow>
                              <m:limLowPr>
                                <m:ctrlP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</m:e>
                              <m:lim>
                                <m: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lim>
                            </m:limLow>
                          </m:e>
                          <m:lim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Upp>
                        <m:f>
                          <m:fPr>
                            <m:ctrlP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sz="4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sz="4500" dirty="0"/>
                </a:p>
              </p:txBody>
            </p:sp>
          </mc:Choice>
          <mc:Fallback>
            <p:sp>
              <p:nvSpPr>
                <p:cNvPr id="248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320" y="1522024"/>
                  <a:ext cx="7863238" cy="1533004"/>
                </a:xfrm>
                <a:prstGeom prst="rect">
                  <a:avLst/>
                </a:prstGeom>
                <a:blipFill>
                  <a:blip r:embed="rId16"/>
                  <a:stretch>
                    <a:fillRect l="-1774" t="-4098" r="-11613" b="-82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Map calculation of entropy to a series of calculations of mutual entropy"/>
            <p:cNvSpPr/>
            <p:nvPr/>
          </p:nvSpPr>
          <p:spPr>
            <a:xfrm>
              <a:off x="294176" y="4287663"/>
              <a:ext cx="837869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800"/>
              </a:lvl1pPr>
            </a:lstStyle>
            <a:p>
              <a:r>
                <a:rPr dirty="0"/>
                <a:t>Map calculation of entropy to a series of calculations of mutual entropy</a:t>
              </a:r>
            </a:p>
          </p:txBody>
        </p:sp>
        <p:sp>
          <p:nvSpPr>
            <p:cNvPr id="250" name="Basic idea:"/>
            <p:cNvSpPr/>
            <p:nvPr/>
          </p:nvSpPr>
          <p:spPr>
            <a:xfrm>
              <a:off x="394056" y="4206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Basic idea:</a:t>
              </a:r>
            </a:p>
          </p:txBody>
        </p:sp>
      </p:grpSp>
      <p:sp>
        <p:nvSpPr>
          <p:cNvPr id="252" name="Specific entropy of the smallest subsystem"/>
          <p:cNvSpPr txBox="1"/>
          <p:nvPr/>
        </p:nvSpPr>
        <p:spPr>
          <a:xfrm>
            <a:off x="14141527" y="7166846"/>
            <a:ext cx="5027782" cy="136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5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 dirty="0"/>
              <a:t>Specific entropy of the smallest subsystem</a:t>
            </a:r>
          </a:p>
        </p:txBody>
      </p:sp>
      <p:pic>
        <p:nvPicPr>
          <p:cNvPr id="253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7338342">
            <a:off x="14295847" y="8871104"/>
            <a:ext cx="2029718" cy="6692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5" name="the mutual entropy…"/>
              <p:cNvSpPr txBox="1"/>
              <p:nvPr/>
            </p:nvSpPr>
            <p:spPr>
              <a:xfrm>
                <a:off x="16225758" y="2116046"/>
                <a:ext cx="7918254" cy="16604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71437" tIns="71437" rIns="71437" bIns="71437" anchor="ctr">
                <a:spAutoFit/>
              </a:bodyPr>
              <a:lstStyle/>
              <a:p>
                <a:pPr>
                  <a:defRPr sz="4000">
                    <a:solidFill>
                      <a:srgbClr val="B51800"/>
                    </a:solidFill>
                  </a:defRPr>
                </a:pPr>
                <a14:m>
                  <m:oMath xmlns:m="http://schemas.openxmlformats.org/officeDocument/2006/math">
                    <m:r>
                      <a:rPr sz="4350" i="1">
                        <a:solidFill>
                          <a:srgbClr val="B518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sz="4350" i="1">
                        <a:solidFill>
                          <a:srgbClr val="B518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50" i="1">
                            <a:solidFill>
                              <a:srgbClr val="B518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50" i="1">
                            <a:solidFill>
                              <a:srgbClr val="B518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4350" i="1">
                            <a:solidFill>
                              <a:srgbClr val="B518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4350" i="1">
                        <a:solidFill>
                          <a:srgbClr val="B51800"/>
                        </a:solidFill>
                        <a:latin typeface="Cambria Math" panose="02040503050406030204" pitchFamily="18" charset="0"/>
                      </a:rPr>
                      <m:t>)≡</m:t>
                    </m:r>
                  </m:oMath>
                </a14:m>
                <a:r>
                  <a:t> the mutual entropy </a:t>
                </a:r>
              </a:p>
              <a:p>
                <a:pPr>
                  <a:defRPr sz="4000">
                    <a:solidFill>
                      <a:srgbClr val="B51800"/>
                    </a:solidFill>
                  </a:defRPr>
                </a:pPr>
                <a:r>
                  <a:t>                 between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350">
                            <a:solidFill>
                              <a:srgbClr val="B518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50" i="1">
                            <a:solidFill>
                              <a:srgbClr val="B518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4350" i="1">
                            <a:solidFill>
                              <a:srgbClr val="B518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t> systems</a:t>
                </a:r>
              </a:p>
            </p:txBody>
          </p:sp>
        </mc:Choice>
        <mc:Fallback>
          <p:sp>
            <p:nvSpPr>
              <p:cNvPr id="255" name="the mutual entropy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5758" y="2116046"/>
                <a:ext cx="7918254" cy="1660435"/>
              </a:xfrm>
              <a:prstGeom prst="rect">
                <a:avLst/>
              </a:prstGeom>
              <a:blipFill>
                <a:blip r:embed="rId18"/>
                <a:stretch>
                  <a:fillRect l="-1440" r="-4160" b="-8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4" name="Group"/>
          <p:cNvGrpSpPr/>
          <p:nvPr/>
        </p:nvGrpSpPr>
        <p:grpSpPr>
          <a:xfrm>
            <a:off x="15310708" y="3105478"/>
            <a:ext cx="3139275" cy="2614646"/>
            <a:chOff x="-148828" y="-233197"/>
            <a:chExt cx="3139274" cy="2614645"/>
          </a:xfrm>
        </p:grpSpPr>
        <p:pic>
          <p:nvPicPr>
            <p:cNvPr id="256" name="Line Line" descr="Line Line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0366876">
              <a:off x="-33187" y="-84249"/>
              <a:ext cx="2399602" cy="457905"/>
            </a:xfrm>
            <a:prstGeom prst="rect">
              <a:avLst/>
            </a:prstGeom>
            <a:effectLst/>
          </p:spPr>
        </p:pic>
        <p:pic>
          <p:nvPicPr>
            <p:cNvPr id="258" name="Line Line" descr="Line Line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9184346">
              <a:off x="-181435" y="349625"/>
              <a:ext cx="2514106" cy="457905"/>
            </a:xfrm>
            <a:prstGeom prst="rect">
              <a:avLst/>
            </a:prstGeom>
            <a:effectLst/>
          </p:spPr>
        </p:pic>
        <p:pic>
          <p:nvPicPr>
            <p:cNvPr id="260" name="Line Line" descr="Line Line"/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8100000">
              <a:off x="762109" y="411754"/>
              <a:ext cx="1723026" cy="457904"/>
            </a:xfrm>
            <a:prstGeom prst="rect">
              <a:avLst/>
            </a:prstGeom>
            <a:effectLst/>
          </p:spPr>
        </p:pic>
        <p:pic>
          <p:nvPicPr>
            <p:cNvPr id="262" name="Line Line" descr="Line Line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4619612">
              <a:off x="1318173" y="948360"/>
              <a:ext cx="2365914" cy="457905"/>
            </a:xfrm>
            <a:prstGeom prst="rect">
              <a:avLst/>
            </a:prstGeom>
            <a:effectLst/>
          </p:spPr>
        </p:pic>
      </p:grpSp>
      <p:grpSp>
        <p:nvGrpSpPr>
          <p:cNvPr id="269" name="Group"/>
          <p:cNvGrpSpPr/>
          <p:nvPr/>
        </p:nvGrpSpPr>
        <p:grpSpPr>
          <a:xfrm>
            <a:off x="17139807" y="9425625"/>
            <a:ext cx="7103451" cy="3846821"/>
            <a:chOff x="-95250" y="-95250"/>
            <a:chExt cx="7103450" cy="3846818"/>
          </a:xfrm>
        </p:grpSpPr>
        <p:sp>
          <p:nvSpPr>
            <p:cNvPr id="265" name="OK, but how do we get the mutual information?"/>
            <p:cNvSpPr/>
            <p:nvPr/>
          </p:nvSpPr>
          <p:spPr>
            <a:xfrm>
              <a:off x="3047381" y="1991473"/>
              <a:ext cx="3960819" cy="1760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rtl="1">
                <a:defRPr sz="3500"/>
              </a:lvl1pPr>
            </a:lstStyle>
            <a:p>
              <a:r>
                <a:rPr dirty="0"/>
                <a:t>OK, but how do we get the mutual information?</a:t>
              </a:r>
            </a:p>
          </p:txBody>
        </p:sp>
        <p:pic>
          <p:nvPicPr>
            <p:cNvPr id="266" name="Oval Oval" descr="Oval Oval"/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-95250" y="-95250"/>
              <a:ext cx="2077244" cy="1192279"/>
            </a:xfrm>
            <a:prstGeom prst="rect">
              <a:avLst/>
            </a:prstGeom>
            <a:effectLst/>
          </p:spPr>
        </p:pic>
        <p:pic>
          <p:nvPicPr>
            <p:cNvPr id="270" name="Connection Line" descr="Connection Line"/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74802" y="864901"/>
              <a:ext cx="1809247" cy="11831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5" animBg="1" advAuto="0"/>
      <p:bldP spid="202" grpId="11" animBg="1" advAuto="0"/>
      <p:bldP spid="203" grpId="16" animBg="1" advAuto="0"/>
      <p:bldP spid="206" grpId="1" animBg="1" advAuto="0"/>
      <p:bldP spid="211" grpId="2" animBg="1" advAuto="0"/>
      <p:bldP spid="211" grpId="10" animBg="1" advAuto="0"/>
      <p:bldP spid="216" grpId="3" animBg="1" advAuto="0"/>
      <p:bldP spid="217" grpId="7" animBg="1" advAuto="0"/>
      <p:bldP spid="223" grpId="4" animBg="1" advAuto="0"/>
      <p:bldP spid="223" grpId="6" animBg="1" advAuto="0"/>
      <p:bldP spid="228" grpId="8" animBg="1" advAuto="0"/>
      <p:bldP spid="233" grpId="9" animBg="1" advAuto="0"/>
      <p:bldP spid="233" grpId="13" animBg="1" advAuto="0"/>
      <p:bldP spid="234" grpId="12" animBg="1" advAuto="0"/>
      <p:bldP spid="239" grpId="14" animBg="1" advAuto="0"/>
      <p:bldP spid="244" grpId="15" animBg="1" advAuto="0"/>
      <p:bldP spid="251" grpId="19" animBg="1" advAuto="0"/>
      <p:bldP spid="252" grpId="20" animBg="1" advAuto="0"/>
      <p:bldP spid="253" grpId="21" animBg="1" advAuto="0"/>
      <p:bldP spid="255" grpId="18" animBg="1" advAuto="0"/>
      <p:bldP spid="264" grpId="17" animBg="1" advAuto="0"/>
      <p:bldP spid="269" grpId="2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Rounded Rectangle"/>
          <p:cNvGrpSpPr/>
          <p:nvPr/>
        </p:nvGrpSpPr>
        <p:grpSpPr>
          <a:xfrm>
            <a:off x="1600664" y="2474138"/>
            <a:ext cx="11635447" cy="2314550"/>
            <a:chOff x="0" y="0"/>
            <a:chExt cx="11635445" cy="2314549"/>
          </a:xfrm>
        </p:grpSpPr>
        <p:sp>
          <p:nvSpPr>
            <p:cNvPr id="323" name="Rounded Rectangle"/>
            <p:cNvSpPr/>
            <p:nvPr/>
          </p:nvSpPr>
          <p:spPr>
            <a:xfrm>
              <a:off x="25400" y="25400"/>
              <a:ext cx="11584646" cy="2263750"/>
            </a:xfrm>
            <a:prstGeom prst="roundRect">
              <a:avLst>
                <a:gd name="adj" fmla="val 23635"/>
              </a:avLst>
            </a:prstGeom>
            <a:solidFill>
              <a:srgbClr val="D6D5D5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322" name="Rounded Rectangle Rounded rectangle" descr="Rounded Rectangle Rounded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635446" cy="2314550"/>
            </a:xfrm>
            <a:prstGeom prst="rect">
              <a:avLst/>
            </a:prstGeom>
            <a:effectLst/>
          </p:spPr>
        </p:pic>
      </p:grpSp>
      <p:sp>
        <p:nvSpPr>
          <p:cNvPr id="325" name="Mutual entropy as an optimization problem"/>
          <p:cNvSpPr txBox="1">
            <a:spLocks noGrp="1"/>
          </p:cNvSpPr>
          <p:nvPr>
            <p:ph type="title"/>
          </p:nvPr>
        </p:nvSpPr>
        <p:spPr>
          <a:xfrm>
            <a:off x="4387453" y="119062"/>
            <a:ext cx="15609094" cy="1662735"/>
          </a:xfrm>
          <a:prstGeom prst="rect">
            <a:avLst/>
          </a:prstGeom>
        </p:spPr>
        <p:txBody>
          <a:bodyPr/>
          <a:lstStyle>
            <a:lvl1pPr defTabSz="599717">
              <a:defRPr sz="6132"/>
            </a:lvl1pPr>
          </a:lstStyle>
          <a:p>
            <a:r>
              <a:t>Mutual entropy as an optimization problem</a:t>
            </a:r>
          </a:p>
        </p:txBody>
      </p:sp>
      <p:sp>
        <p:nvSpPr>
          <p:cNvPr id="326" name="Donsker &amp; Varadhan (1983)"/>
          <p:cNvSpPr txBox="1"/>
          <p:nvPr/>
        </p:nvSpPr>
        <p:spPr>
          <a:xfrm>
            <a:off x="2329310" y="1897778"/>
            <a:ext cx="460235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Donsker &amp; Varadhan (1983)</a:t>
            </a:r>
          </a:p>
        </p:txBody>
      </p:sp>
      <p:sp>
        <p:nvSpPr>
          <p:cNvPr id="327" name="Joint distribution"/>
          <p:cNvSpPr txBox="1"/>
          <p:nvPr/>
        </p:nvSpPr>
        <p:spPr>
          <a:xfrm>
            <a:off x="2568779" y="5202699"/>
            <a:ext cx="290649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Joint distribution</a:t>
            </a:r>
          </a:p>
        </p:txBody>
      </p:sp>
      <p:sp>
        <p:nvSpPr>
          <p:cNvPr id="328" name="Product distribution"/>
          <p:cNvSpPr txBox="1"/>
          <p:nvPr/>
        </p:nvSpPr>
        <p:spPr>
          <a:xfrm>
            <a:off x="7240707" y="5202699"/>
            <a:ext cx="335775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Product distribution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2378412" y="5986929"/>
            <a:ext cx="3304671" cy="6250781"/>
            <a:chOff x="0" y="0"/>
            <a:chExt cx="3304669" cy="6250780"/>
          </a:xfrm>
        </p:grpSpPr>
        <p:pic>
          <p:nvPicPr>
            <p:cNvPr id="32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04670" cy="2024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113335"/>
              <a:ext cx="3304670" cy="2024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226670"/>
              <a:ext cx="3304670" cy="2024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4" name="Group"/>
          <p:cNvGrpSpPr/>
          <p:nvPr/>
        </p:nvGrpSpPr>
        <p:grpSpPr>
          <a:xfrm>
            <a:off x="4017100" y="5891506"/>
            <a:ext cx="6545405" cy="6346205"/>
            <a:chOff x="0" y="0"/>
            <a:chExt cx="6545404" cy="6346204"/>
          </a:xfrm>
        </p:grpSpPr>
        <p:grpSp>
          <p:nvGrpSpPr>
            <p:cNvPr id="335" name="Group"/>
            <p:cNvGrpSpPr/>
            <p:nvPr/>
          </p:nvGrpSpPr>
          <p:grpSpPr>
            <a:xfrm>
              <a:off x="3243056" y="4323511"/>
              <a:ext cx="3302349" cy="2022694"/>
              <a:chOff x="0" y="0"/>
              <a:chExt cx="3302348" cy="2022693"/>
            </a:xfrm>
          </p:grpSpPr>
          <p:pic>
            <p:nvPicPr>
              <p:cNvPr id="333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3302349" cy="2022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4" name="Image" descr="Image"/>
              <p:cNvPicPr>
                <a:picLocks/>
              </p:cNvPicPr>
              <p:nvPr/>
            </p:nvPicPr>
            <p:blipFill>
              <a:blip r:embed="rId3"/>
              <a:srcRect l="51787"/>
              <a:stretch>
                <a:fillRect/>
              </a:stretch>
            </p:blipFill>
            <p:spPr>
              <a:xfrm>
                <a:off x="1619130" y="4"/>
                <a:ext cx="1592153" cy="20226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38" name="Group"/>
            <p:cNvGrpSpPr/>
            <p:nvPr/>
          </p:nvGrpSpPr>
          <p:grpSpPr>
            <a:xfrm>
              <a:off x="3192633" y="2211662"/>
              <a:ext cx="3302349" cy="2022689"/>
              <a:chOff x="0" y="0"/>
              <a:chExt cx="3302348" cy="2022688"/>
            </a:xfrm>
          </p:grpSpPr>
          <p:pic>
            <p:nvPicPr>
              <p:cNvPr id="336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3302349" cy="2022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7" name="Image" descr="Image"/>
              <p:cNvPicPr>
                <a:picLocks/>
              </p:cNvPicPr>
              <p:nvPr/>
            </p:nvPicPr>
            <p:blipFill>
              <a:blip r:embed="rId4"/>
              <a:srcRect l="50764"/>
              <a:stretch>
                <a:fillRect/>
              </a:stretch>
            </p:blipFill>
            <p:spPr>
              <a:xfrm>
                <a:off x="1657455" y="0"/>
                <a:ext cx="1625923" cy="2022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41" name="Group"/>
            <p:cNvGrpSpPr/>
            <p:nvPr/>
          </p:nvGrpSpPr>
          <p:grpSpPr>
            <a:xfrm>
              <a:off x="3187849" y="95423"/>
              <a:ext cx="3311916" cy="2031463"/>
              <a:chOff x="0" y="0"/>
              <a:chExt cx="3311915" cy="2031462"/>
            </a:xfrm>
          </p:grpSpPr>
          <p:pic>
            <p:nvPicPr>
              <p:cNvPr id="339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3302350" cy="2022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0" name="Image" descr="Image"/>
              <p:cNvPicPr>
                <a:picLocks/>
              </p:cNvPicPr>
              <p:nvPr/>
            </p:nvPicPr>
            <p:blipFill>
              <a:blip r:embed="rId5"/>
              <a:srcRect l="49044"/>
              <a:stretch>
                <a:fillRect/>
              </a:stretch>
            </p:blipFill>
            <p:spPr>
              <a:xfrm>
                <a:off x="1629188" y="8773"/>
                <a:ext cx="1682728" cy="20226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42" name="Line"/>
            <p:cNvSpPr/>
            <p:nvPr/>
          </p:nvSpPr>
          <p:spPr>
            <a:xfrm flipV="1">
              <a:off x="4843807" y="0"/>
              <a:ext cx="1" cy="6280777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-1" y="5431"/>
              <a:ext cx="2" cy="6275347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5" name="Equation"/>
              <p:cNvSpPr txBox="1"/>
              <p:nvPr/>
            </p:nvSpPr>
            <p:spPr>
              <a:xfrm>
                <a:off x="2038876" y="2969945"/>
                <a:ext cx="10489640" cy="11530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sSup>
                            <m:sSup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sz="4200"/>
              </a:p>
            </p:txBody>
          </p:sp>
        </mc:Choice>
        <mc:Fallback>
          <p:sp>
            <p:nvSpPr>
              <p:cNvPr id="34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876" y="2969945"/>
                <a:ext cx="10489640" cy="1153036"/>
              </a:xfrm>
              <a:prstGeom prst="rect">
                <a:avLst/>
              </a:prstGeom>
              <a:blipFill>
                <a:blip r:embed="rId7"/>
                <a:stretch>
                  <a:fillRect l="-1693" r="-42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6" name="giphy-2.gif" descr="giphy-2.gi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4286347" y="5451348"/>
            <a:ext cx="6545405" cy="40090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4" name="Group"/>
          <p:cNvGrpSpPr/>
          <p:nvPr/>
        </p:nvGrpSpPr>
        <p:grpSpPr>
          <a:xfrm>
            <a:off x="14460557" y="5455212"/>
            <a:ext cx="6196986" cy="4001335"/>
            <a:chOff x="-50800" y="0"/>
            <a:chExt cx="6196984" cy="4001334"/>
          </a:xfrm>
        </p:grpSpPr>
        <p:sp>
          <p:nvSpPr>
            <p:cNvPr id="347" name="Line"/>
            <p:cNvSpPr/>
            <p:nvPr/>
          </p:nvSpPr>
          <p:spPr>
            <a:xfrm flipV="1">
              <a:off x="2912447" y="0"/>
              <a:ext cx="1" cy="4001335"/>
            </a:xfrm>
            <a:prstGeom prst="line">
              <a:avLst/>
            </a:prstGeom>
            <a:noFill/>
            <a:ln w="1397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350" name="A"/>
            <p:cNvGrpSpPr/>
            <p:nvPr/>
          </p:nvGrpSpPr>
          <p:grpSpPr>
            <a:xfrm>
              <a:off x="-50801" y="1265719"/>
              <a:ext cx="905992" cy="1173101"/>
              <a:chOff x="0" y="0"/>
              <a:chExt cx="905990" cy="1173100"/>
            </a:xfrm>
          </p:grpSpPr>
          <p:sp>
            <p:nvSpPr>
              <p:cNvPr id="349" name="A"/>
              <p:cNvSpPr/>
              <p:nvPr/>
            </p:nvSpPr>
            <p:spPr>
              <a:xfrm>
                <a:off x="50800" y="50800"/>
                <a:ext cx="804391" cy="1071501"/>
              </a:xfrm>
              <a:prstGeom prst="roundRect">
                <a:avLst>
                  <a:gd name="adj" fmla="val 18832"/>
                </a:avLst>
              </a:prstGeom>
              <a:solidFill>
                <a:srgbClr val="FFFFFF">
                  <a:alpha val="61190"/>
                </a:srgbClr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ctr">
                  <a:defRPr sz="480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A</a:t>
                </a:r>
              </a:p>
            </p:txBody>
          </p:sp>
          <p:pic>
            <p:nvPicPr>
              <p:cNvPr id="348" name="A A" descr="A A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" y="0"/>
                <a:ext cx="905992" cy="117310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53" name="B"/>
            <p:cNvGrpSpPr/>
            <p:nvPr/>
          </p:nvGrpSpPr>
          <p:grpSpPr>
            <a:xfrm>
              <a:off x="5240193" y="1265719"/>
              <a:ext cx="905992" cy="1173101"/>
              <a:chOff x="0" y="0"/>
              <a:chExt cx="905990" cy="1173100"/>
            </a:xfrm>
          </p:grpSpPr>
          <p:sp>
            <p:nvSpPr>
              <p:cNvPr id="352" name="B"/>
              <p:cNvSpPr/>
              <p:nvPr/>
            </p:nvSpPr>
            <p:spPr>
              <a:xfrm>
                <a:off x="50800" y="50800"/>
                <a:ext cx="804391" cy="1071501"/>
              </a:xfrm>
              <a:prstGeom prst="roundRect">
                <a:avLst>
                  <a:gd name="adj" fmla="val 18832"/>
                </a:avLst>
              </a:prstGeom>
              <a:solidFill>
                <a:srgbClr val="FFFFFF">
                  <a:alpha val="61190"/>
                </a:srgbClr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ctr">
                  <a:defRPr sz="480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B</a:t>
                </a:r>
              </a:p>
            </p:txBody>
          </p:sp>
          <p:pic>
            <p:nvPicPr>
              <p:cNvPr id="351" name="B B" descr="B B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" y="0"/>
                <a:ext cx="905992" cy="1173101"/>
              </a:xfrm>
              <a:prstGeom prst="rect">
                <a:avLst/>
              </a:prstGeom>
              <a:effectLst/>
            </p:spPr>
          </p:pic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5" name="Equation"/>
              <p:cNvSpPr txBox="1"/>
              <p:nvPr/>
            </p:nvSpPr>
            <p:spPr>
              <a:xfrm>
                <a:off x="14684454" y="10176650"/>
                <a:ext cx="5790408" cy="6753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454" y="10176650"/>
                <a:ext cx="5790408" cy="675300"/>
              </a:xfrm>
              <a:prstGeom prst="rect">
                <a:avLst/>
              </a:prstGeom>
              <a:blipFill>
                <a:blip r:embed="rId10"/>
                <a:stretch>
                  <a:fillRect l="-3720" r="-8096" b="-5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6" name="The probability of the two halves occurring simultaneously"/>
          <p:cNvSpPr txBox="1"/>
          <p:nvPr/>
        </p:nvSpPr>
        <p:spPr>
          <a:xfrm>
            <a:off x="1384182" y="12410612"/>
            <a:ext cx="5293131" cy="8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spcBef>
                <a:spcPts val="5900"/>
              </a:spcBef>
              <a:defRPr sz="2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probability of the two halves occurring simultaneously </a:t>
            </a:r>
          </a:p>
        </p:txBody>
      </p:sp>
      <p:sp>
        <p:nvSpPr>
          <p:cNvPr id="357" name="The product of the probabilities of each half"/>
          <p:cNvSpPr txBox="1"/>
          <p:nvPr/>
        </p:nvSpPr>
        <p:spPr>
          <a:xfrm>
            <a:off x="6741817" y="12410612"/>
            <a:ext cx="4081875" cy="8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spcBef>
                <a:spcPts val="5900"/>
              </a:spcBef>
              <a:defRPr sz="2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The product of the probabilities of each half</a:t>
            </a:r>
          </a:p>
        </p:txBody>
      </p:sp>
      <p:pic>
        <p:nvPicPr>
          <p:cNvPr id="358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7387681">
            <a:off x="10426544" y="4371937"/>
            <a:ext cx="1636525" cy="880519"/>
          </a:xfrm>
          <a:prstGeom prst="rect">
            <a:avLst/>
          </a:prstGeom>
        </p:spPr>
      </p:pic>
      <p:pic>
        <p:nvPicPr>
          <p:cNvPr id="360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18032849">
            <a:off x="5407775" y="4032950"/>
            <a:ext cx="2464922" cy="154232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animBg="1" advAuto="0"/>
      <p:bldP spid="328" grpId="2" animBg="1" advAuto="0"/>
      <p:bldP spid="332" grpId="8" animBg="1" advAuto="0"/>
      <p:bldP spid="344" grpId="7" animBg="1" advAuto="0"/>
      <p:bldP spid="346" grpId="5" animBg="1" advAuto="0"/>
      <p:bldP spid="354" grpId="6" animBg="1" advAuto="0"/>
      <p:bldP spid="355" grpId="11" animBg="1" advAuto="0"/>
      <p:bldP spid="356" grpId="10" animBg="1" advAuto="0"/>
      <p:bldP spid="357" grpId="9" animBg="1" advAuto="0"/>
      <p:bldP spid="358" grpId="4" animBg="1" advAuto="0"/>
      <p:bldP spid="360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Rounded Rectangle"/>
          <p:cNvGrpSpPr/>
          <p:nvPr/>
        </p:nvGrpSpPr>
        <p:grpSpPr>
          <a:xfrm>
            <a:off x="1600664" y="2474138"/>
            <a:ext cx="11635447" cy="2314550"/>
            <a:chOff x="0" y="0"/>
            <a:chExt cx="11635445" cy="2314549"/>
          </a:xfrm>
        </p:grpSpPr>
        <p:sp>
          <p:nvSpPr>
            <p:cNvPr id="364" name="Rounded Rectangle"/>
            <p:cNvSpPr/>
            <p:nvPr/>
          </p:nvSpPr>
          <p:spPr>
            <a:xfrm>
              <a:off x="25400" y="25400"/>
              <a:ext cx="11584646" cy="2263750"/>
            </a:xfrm>
            <a:prstGeom prst="roundRect">
              <a:avLst>
                <a:gd name="adj" fmla="val 23635"/>
              </a:avLst>
            </a:prstGeom>
            <a:solidFill>
              <a:srgbClr val="D6D5D5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363" name="Rounded Rectangle Rounded rectangle" descr="Rounded Rectangle Rounded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635446" cy="2314550"/>
            </a:xfrm>
            <a:prstGeom prst="rect">
              <a:avLst/>
            </a:prstGeom>
            <a:effectLst/>
          </p:spPr>
        </p:pic>
      </p:grpSp>
      <p:sp>
        <p:nvSpPr>
          <p:cNvPr id="366" name="Mutual entropy as an optimization problem"/>
          <p:cNvSpPr txBox="1">
            <a:spLocks noGrp="1"/>
          </p:cNvSpPr>
          <p:nvPr>
            <p:ph type="title"/>
          </p:nvPr>
        </p:nvSpPr>
        <p:spPr>
          <a:xfrm>
            <a:off x="4387453" y="119062"/>
            <a:ext cx="15609094" cy="1662735"/>
          </a:xfrm>
          <a:prstGeom prst="rect">
            <a:avLst/>
          </a:prstGeom>
        </p:spPr>
        <p:txBody>
          <a:bodyPr/>
          <a:lstStyle>
            <a:lvl1pPr defTabSz="599717">
              <a:defRPr sz="6132"/>
            </a:lvl1pPr>
          </a:lstStyle>
          <a:p>
            <a:r>
              <a:t>Mutual entropy as an optimization problem</a:t>
            </a:r>
          </a:p>
        </p:txBody>
      </p:sp>
      <p:sp>
        <p:nvSpPr>
          <p:cNvPr id="367" name="Donsker &amp; Varadhan (1983)"/>
          <p:cNvSpPr txBox="1"/>
          <p:nvPr/>
        </p:nvSpPr>
        <p:spPr>
          <a:xfrm>
            <a:off x="2329310" y="1897778"/>
            <a:ext cx="460235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Donsker &amp; Varadhan (1983)</a:t>
            </a:r>
          </a:p>
        </p:txBody>
      </p:sp>
      <p:sp>
        <p:nvSpPr>
          <p:cNvPr id="368" name="Joint distribution"/>
          <p:cNvSpPr txBox="1"/>
          <p:nvPr/>
        </p:nvSpPr>
        <p:spPr>
          <a:xfrm>
            <a:off x="2568779" y="5202699"/>
            <a:ext cx="290649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Joint distribution</a:t>
            </a:r>
          </a:p>
        </p:txBody>
      </p:sp>
      <p:sp>
        <p:nvSpPr>
          <p:cNvPr id="369" name="Product distribution"/>
          <p:cNvSpPr txBox="1"/>
          <p:nvPr/>
        </p:nvSpPr>
        <p:spPr>
          <a:xfrm>
            <a:off x="7240707" y="5202699"/>
            <a:ext cx="335775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Product distribution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378412" y="5986929"/>
            <a:ext cx="3304671" cy="6250781"/>
            <a:chOff x="0" y="0"/>
            <a:chExt cx="3304669" cy="6250780"/>
          </a:xfrm>
        </p:grpSpPr>
        <p:pic>
          <p:nvPicPr>
            <p:cNvPr id="37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04670" cy="2024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113335"/>
              <a:ext cx="3304670" cy="2024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226670"/>
              <a:ext cx="3304670" cy="2024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5" name="Group"/>
          <p:cNvGrpSpPr/>
          <p:nvPr/>
        </p:nvGrpSpPr>
        <p:grpSpPr>
          <a:xfrm>
            <a:off x="4017100" y="5891506"/>
            <a:ext cx="6545405" cy="6346205"/>
            <a:chOff x="0" y="0"/>
            <a:chExt cx="6545404" cy="6346204"/>
          </a:xfrm>
        </p:grpSpPr>
        <p:grpSp>
          <p:nvGrpSpPr>
            <p:cNvPr id="376" name="Group"/>
            <p:cNvGrpSpPr/>
            <p:nvPr/>
          </p:nvGrpSpPr>
          <p:grpSpPr>
            <a:xfrm>
              <a:off x="3243056" y="4323511"/>
              <a:ext cx="3302349" cy="2022694"/>
              <a:chOff x="0" y="0"/>
              <a:chExt cx="3302348" cy="2022693"/>
            </a:xfrm>
          </p:grpSpPr>
          <p:pic>
            <p:nvPicPr>
              <p:cNvPr id="374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3302349" cy="2022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5" name="Image" descr="Image"/>
              <p:cNvPicPr>
                <a:picLocks/>
              </p:cNvPicPr>
              <p:nvPr/>
            </p:nvPicPr>
            <p:blipFill>
              <a:blip r:embed="rId3"/>
              <a:srcRect l="51787"/>
              <a:stretch>
                <a:fillRect/>
              </a:stretch>
            </p:blipFill>
            <p:spPr>
              <a:xfrm>
                <a:off x="1619130" y="4"/>
                <a:ext cx="1592153" cy="20226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79" name="Group"/>
            <p:cNvGrpSpPr/>
            <p:nvPr/>
          </p:nvGrpSpPr>
          <p:grpSpPr>
            <a:xfrm>
              <a:off x="3192633" y="2211662"/>
              <a:ext cx="3302349" cy="2022689"/>
              <a:chOff x="0" y="0"/>
              <a:chExt cx="3302348" cy="2022688"/>
            </a:xfrm>
          </p:grpSpPr>
          <p:pic>
            <p:nvPicPr>
              <p:cNvPr id="377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3302349" cy="2022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8" name="Image" descr="Image"/>
              <p:cNvPicPr>
                <a:picLocks/>
              </p:cNvPicPr>
              <p:nvPr/>
            </p:nvPicPr>
            <p:blipFill>
              <a:blip r:embed="rId4"/>
              <a:srcRect l="50764"/>
              <a:stretch>
                <a:fillRect/>
              </a:stretch>
            </p:blipFill>
            <p:spPr>
              <a:xfrm>
                <a:off x="1657455" y="0"/>
                <a:ext cx="1625923" cy="2022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82" name="Group"/>
            <p:cNvGrpSpPr/>
            <p:nvPr/>
          </p:nvGrpSpPr>
          <p:grpSpPr>
            <a:xfrm>
              <a:off x="3187849" y="95423"/>
              <a:ext cx="3311916" cy="2031463"/>
              <a:chOff x="0" y="0"/>
              <a:chExt cx="3311915" cy="2031462"/>
            </a:xfrm>
          </p:grpSpPr>
          <p:pic>
            <p:nvPicPr>
              <p:cNvPr id="380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3302350" cy="2022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1" name="Image" descr="Image"/>
              <p:cNvPicPr>
                <a:picLocks/>
              </p:cNvPicPr>
              <p:nvPr/>
            </p:nvPicPr>
            <p:blipFill>
              <a:blip r:embed="rId5"/>
              <a:srcRect l="49044"/>
              <a:stretch>
                <a:fillRect/>
              </a:stretch>
            </p:blipFill>
            <p:spPr>
              <a:xfrm>
                <a:off x="1629188" y="8773"/>
                <a:ext cx="1682728" cy="20226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83" name="Line"/>
            <p:cNvSpPr/>
            <p:nvPr/>
          </p:nvSpPr>
          <p:spPr>
            <a:xfrm flipV="1">
              <a:off x="4843807" y="0"/>
              <a:ext cx="1" cy="6280777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4" name="Line"/>
            <p:cNvSpPr/>
            <p:nvPr/>
          </p:nvSpPr>
          <p:spPr>
            <a:xfrm flipV="1">
              <a:off x="-1" y="5431"/>
              <a:ext cx="2" cy="6275347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386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7387681">
            <a:off x="10426544" y="4371937"/>
            <a:ext cx="1636525" cy="8805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8" name="Equation"/>
              <p:cNvSpPr txBox="1"/>
              <p:nvPr/>
            </p:nvSpPr>
            <p:spPr>
              <a:xfrm>
                <a:off x="2038876" y="2969945"/>
                <a:ext cx="10489640" cy="11530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sSup>
                            <m:sSup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sz="4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sz="4200"/>
              </a:p>
            </p:txBody>
          </p:sp>
        </mc:Choice>
        <mc:Fallback>
          <p:sp>
            <p:nvSpPr>
              <p:cNvPr id="38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876" y="2969945"/>
                <a:ext cx="10489640" cy="1153036"/>
              </a:xfrm>
              <a:prstGeom prst="rect">
                <a:avLst/>
              </a:prstGeom>
              <a:blipFill>
                <a:blip r:embed="rId8"/>
                <a:stretch>
                  <a:fillRect l="-1693" r="-42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" name="The probability of the two halves occurring simultaneously"/>
          <p:cNvSpPr txBox="1"/>
          <p:nvPr/>
        </p:nvSpPr>
        <p:spPr>
          <a:xfrm>
            <a:off x="1384182" y="12410612"/>
            <a:ext cx="5293131" cy="8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spcBef>
                <a:spcPts val="5900"/>
              </a:spcBef>
              <a:defRPr sz="2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probability of the two halves occurring simultaneously </a:t>
            </a:r>
          </a:p>
        </p:txBody>
      </p:sp>
      <p:sp>
        <p:nvSpPr>
          <p:cNvPr id="390" name="The product of the probabilities of each half"/>
          <p:cNvSpPr txBox="1"/>
          <p:nvPr/>
        </p:nvSpPr>
        <p:spPr>
          <a:xfrm>
            <a:off x="6741817" y="12410612"/>
            <a:ext cx="4081875" cy="8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spcBef>
                <a:spcPts val="5900"/>
              </a:spcBef>
              <a:defRPr sz="2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The product of the probabilities of each half</a:t>
            </a:r>
          </a:p>
        </p:txBody>
      </p:sp>
      <p:pic>
        <p:nvPicPr>
          <p:cNvPr id="391" name="Line Line" descr="Line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8032849">
            <a:off x="5407775" y="4032950"/>
            <a:ext cx="2464922" cy="1542329"/>
          </a:xfrm>
          <a:prstGeom prst="rect">
            <a:avLst/>
          </a:prstGeom>
        </p:spPr>
      </p:pic>
      <p:sp>
        <p:nvSpPr>
          <p:cNvPr id="393" name="Belghazi et. al. JMLR 2018"/>
          <p:cNvSpPr txBox="1"/>
          <p:nvPr/>
        </p:nvSpPr>
        <p:spPr>
          <a:xfrm>
            <a:off x="16526509" y="2829122"/>
            <a:ext cx="4451580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/>
          </a:lstStyle>
          <a:p>
            <a:r>
              <a:t> Belghazi et. al. JMLR 2018</a:t>
            </a:r>
          </a:p>
        </p:txBody>
      </p:sp>
      <p:grpSp>
        <p:nvGrpSpPr>
          <p:cNvPr id="396" name="Rounded Rectangle"/>
          <p:cNvGrpSpPr/>
          <p:nvPr/>
        </p:nvGrpSpPr>
        <p:grpSpPr>
          <a:xfrm>
            <a:off x="13983845" y="3390150"/>
            <a:ext cx="9536908" cy="3165675"/>
            <a:chOff x="0" y="0"/>
            <a:chExt cx="9536907" cy="3165673"/>
          </a:xfrm>
        </p:grpSpPr>
        <p:sp>
          <p:nvSpPr>
            <p:cNvPr id="395" name="Rounded Rectangle"/>
            <p:cNvSpPr/>
            <p:nvPr/>
          </p:nvSpPr>
          <p:spPr>
            <a:xfrm>
              <a:off x="38100" y="38100"/>
              <a:ext cx="9460708" cy="3089474"/>
            </a:xfrm>
            <a:prstGeom prst="roundRect">
              <a:avLst>
                <a:gd name="adj" fmla="val 17124"/>
              </a:avLst>
            </a:prstGeom>
            <a:solidFill>
              <a:srgbClr val="73FA79">
                <a:alpha val="35489"/>
              </a:srgbClr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R="114300" lvl="1">
                <a:defRPr b="1"/>
              </a:pPr>
              <a:endParaRPr/>
            </a:p>
          </p:txBody>
        </p:sp>
        <p:pic>
          <p:nvPicPr>
            <p:cNvPr id="394" name="Rounded Rectangle Rounded rectangle" descr="Rounded Rectangle Rounded rectangle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9536908" cy="3165674"/>
            </a:xfrm>
            <a:prstGeom prst="rect">
              <a:avLst/>
            </a:prstGeom>
            <a:effectLst/>
          </p:spPr>
        </p:pic>
      </p:grpSp>
      <p:sp>
        <p:nvSpPr>
          <p:cNvPr id="397" name="MINE: Mutual information Neural Estimation…"/>
          <p:cNvSpPr txBox="1"/>
          <p:nvPr/>
        </p:nvSpPr>
        <p:spPr>
          <a:xfrm>
            <a:off x="14324735" y="3900789"/>
            <a:ext cx="8855127" cy="2144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R="114300" lvl="1">
              <a:defRPr b="1"/>
            </a:pPr>
            <a:r>
              <a:t>MINE: Mutual information Neural Estimation</a:t>
            </a:r>
          </a:p>
          <a:p>
            <a:pPr marR="114300" lvl="1"/>
            <a:endParaRPr/>
          </a:p>
          <a:p>
            <a:pPr marR="114300" lvl="1"/>
            <a:r>
              <a:t>To estimate </a:t>
            </a:r>
            <a:r>
              <a:rPr i="1">
                <a:latin typeface="CMU Serif Roman"/>
                <a:ea typeface="CMU Serif Roman"/>
                <a:cs typeface="CMU Serif Roman"/>
                <a:sym typeface="CMU Serif Roman"/>
              </a:rPr>
              <a:t>M</a:t>
            </a:r>
            <a:r>
              <a:t>, represent </a:t>
            </a:r>
            <a:r>
              <a:rPr i="1">
                <a:latin typeface="CMU Serif Roman"/>
                <a:ea typeface="CMU Serif Roman"/>
                <a:cs typeface="CMU Serif Roman"/>
                <a:sym typeface="CMU Serif Roman"/>
              </a:rPr>
              <a:t>F </a:t>
            </a:r>
            <a:r>
              <a:t>as a neural network and optimize.</a:t>
            </a:r>
          </a:p>
        </p:txBody>
      </p:sp>
      <p:grpSp>
        <p:nvGrpSpPr>
          <p:cNvPr id="409" name="Group"/>
          <p:cNvGrpSpPr/>
          <p:nvPr/>
        </p:nvGrpSpPr>
        <p:grpSpPr>
          <a:xfrm>
            <a:off x="13983845" y="7171794"/>
            <a:ext cx="9536909" cy="6548903"/>
            <a:chOff x="-38100" y="-1"/>
            <a:chExt cx="9536908" cy="6548902"/>
          </a:xfrm>
        </p:grpSpPr>
        <p:sp>
          <p:nvSpPr>
            <p:cNvPr id="398" name="Nir, Sela, Beck-Barkai, YBS, PNAS 2020"/>
            <p:cNvSpPr txBox="1"/>
            <p:nvPr/>
          </p:nvSpPr>
          <p:spPr>
            <a:xfrm>
              <a:off x="1548888" y="-1"/>
              <a:ext cx="6362930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/>
            </a:lstStyle>
            <a:p>
              <a:r>
                <a:t>Nir, Sela, Beck-Barkai, YBS, PNAS 2020</a:t>
              </a:r>
            </a:p>
          </p:txBody>
        </p:sp>
        <p:grpSp>
          <p:nvGrpSpPr>
            <p:cNvPr id="401" name="Rounded Rectangle"/>
            <p:cNvGrpSpPr/>
            <p:nvPr/>
          </p:nvGrpSpPr>
          <p:grpSpPr>
            <a:xfrm>
              <a:off x="-38100" y="510954"/>
              <a:ext cx="9536908" cy="3472393"/>
              <a:chOff x="0" y="0"/>
              <a:chExt cx="9536907" cy="3472391"/>
            </a:xfrm>
          </p:grpSpPr>
          <p:sp>
            <p:nvSpPr>
              <p:cNvPr id="400" name="Rounded Rectangle"/>
              <p:cNvSpPr/>
              <p:nvPr/>
            </p:nvSpPr>
            <p:spPr>
              <a:xfrm>
                <a:off x="38100" y="38100"/>
                <a:ext cx="9460708" cy="3396192"/>
              </a:xfrm>
              <a:prstGeom prst="roundRect">
                <a:avLst>
                  <a:gd name="adj" fmla="val 15578"/>
                </a:avLst>
              </a:prstGeom>
              <a:solidFill>
                <a:srgbClr val="73FA79">
                  <a:alpha val="35489"/>
                </a:srgbClr>
              </a:solid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marR="114300" lvl="1">
                  <a:defRPr b="1"/>
                </a:pPr>
                <a:endParaRPr/>
              </a:p>
            </p:txBody>
          </p:sp>
          <p:pic>
            <p:nvPicPr>
              <p:cNvPr id="399" name="Rounded Rectangle Rounded rectangle" descr="Rounded Rectangle Rounded rectangle"/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9536908" cy="3472392"/>
              </a:xfrm>
              <a:prstGeom prst="rect">
                <a:avLst/>
              </a:prstGeom>
              <a:effectLst/>
            </p:spPr>
          </p:pic>
        </p:grpSp>
        <p:sp>
          <p:nvSpPr>
            <p:cNvPr id="402" name="MICE: Machine-learning iterative calculation of entropy…"/>
            <p:cNvSpPr txBox="1"/>
            <p:nvPr/>
          </p:nvSpPr>
          <p:spPr>
            <a:xfrm>
              <a:off x="129952" y="1313242"/>
              <a:ext cx="9200800" cy="18678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R="114300" lvl="1">
                <a:defRPr b="1"/>
              </a:pPr>
              <a:r>
                <a:rPr dirty="0"/>
                <a:t>MICE: Machine-learning iterative calculation of entropy</a:t>
              </a:r>
            </a:p>
            <a:p>
              <a:pPr marR="114300" lvl="1"/>
              <a:endParaRPr dirty="0"/>
            </a:p>
            <a:p>
              <a:pPr marR="114300" lvl="1"/>
              <a:r>
                <a:rPr dirty="0"/>
                <a:t>Calculate the entropy of physical systems with iterative application of MINE</a:t>
              </a:r>
            </a:p>
          </p:txBody>
        </p:sp>
        <p:sp>
          <p:nvSpPr>
            <p:cNvPr id="403" name="Amit Nir"/>
            <p:cNvSpPr txBox="1"/>
            <p:nvPr/>
          </p:nvSpPr>
          <p:spPr>
            <a:xfrm>
              <a:off x="1446552" y="5821153"/>
              <a:ext cx="2040843" cy="7277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/>
            </a:lstStyle>
            <a:p>
              <a:r>
                <a:t>Amit Nir</a:t>
              </a:r>
            </a:p>
          </p:txBody>
        </p:sp>
        <p:sp>
          <p:nvSpPr>
            <p:cNvPr id="404" name="Roy Beck-Barkai"/>
            <p:cNvSpPr txBox="1"/>
            <p:nvPr/>
          </p:nvSpPr>
          <p:spPr>
            <a:xfrm>
              <a:off x="6048113" y="5894605"/>
              <a:ext cx="3229730" cy="580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/>
            </a:lstStyle>
            <a:p>
              <a:r>
                <a:t>Roy Beck-Barkai</a:t>
              </a:r>
            </a:p>
          </p:txBody>
        </p:sp>
        <p:sp>
          <p:nvSpPr>
            <p:cNvPr id="405" name="Eran Sela"/>
            <p:cNvSpPr txBox="1"/>
            <p:nvPr/>
          </p:nvSpPr>
          <p:spPr>
            <a:xfrm>
              <a:off x="4101318" y="5894605"/>
              <a:ext cx="1886154" cy="580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/>
            </a:lstStyle>
            <a:p>
              <a:r>
                <a:t>Eran Sela</a:t>
              </a:r>
            </a:p>
          </p:txBody>
        </p:sp>
        <p:pic>
          <p:nvPicPr>
            <p:cNvPr id="406" name="Image" descr="Imag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38394" y="4083711"/>
              <a:ext cx="1457159" cy="177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Image" descr="Imag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43964" y="4083711"/>
              <a:ext cx="1778001" cy="177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news_roy_beck_580X330_1.jpg" descr="news_roy_beck_580X330_1.jpg"/>
            <p:cNvPicPr>
              <a:picLocks noChangeAspect="1"/>
            </p:cNvPicPr>
            <p:nvPr/>
          </p:nvPicPr>
          <p:blipFill>
            <a:blip r:embed="rId14"/>
            <a:srcRect l="29855" r="29855" b="18226"/>
            <a:stretch>
              <a:fillRect/>
            </a:stretch>
          </p:blipFill>
          <p:spPr>
            <a:xfrm>
              <a:off x="6893237" y="4083712"/>
              <a:ext cx="1539666" cy="177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he challenge: estimate the melting temperature of metals"/>
          <p:cNvSpPr txBox="1">
            <a:spLocks noGrp="1"/>
          </p:cNvSpPr>
          <p:nvPr>
            <p:ph type="title"/>
          </p:nvPr>
        </p:nvSpPr>
        <p:spPr>
          <a:xfrm>
            <a:off x="1188858" y="-14400"/>
            <a:ext cx="22006284" cy="3036094"/>
          </a:xfrm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t>The challenge: estimate the melting temperature of metals</a:t>
            </a:r>
          </a:p>
        </p:txBody>
      </p:sp>
      <p:pic>
        <p:nvPicPr>
          <p:cNvPr id="412" name="Picture 4" descr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2" y="8429991"/>
            <a:ext cx="4490141" cy="4490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icture 28" descr="Picture 2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4319" y="2568930"/>
            <a:ext cx="5034014" cy="5034015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olid"/>
          <p:cNvSpPr txBox="1"/>
          <p:nvPr/>
        </p:nvSpPr>
        <p:spPr>
          <a:xfrm>
            <a:off x="793695" y="8259029"/>
            <a:ext cx="97843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Solid</a:t>
            </a:r>
          </a:p>
        </p:txBody>
      </p:sp>
      <p:sp>
        <p:nvSpPr>
          <p:cNvPr id="415" name="Liquid"/>
          <p:cNvSpPr txBox="1"/>
          <p:nvPr/>
        </p:nvSpPr>
        <p:spPr>
          <a:xfrm>
            <a:off x="876014" y="2568305"/>
            <a:ext cx="1173659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Liquid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6406976" y="3744406"/>
            <a:ext cx="13307452" cy="7980195"/>
            <a:chOff x="-38100" y="458787"/>
            <a:chExt cx="13307451" cy="7980193"/>
          </a:xfrm>
        </p:grpSpPr>
        <p:grpSp>
          <p:nvGrpSpPr>
            <p:cNvPr id="418" name="Rounded Rectangle"/>
            <p:cNvGrpSpPr/>
            <p:nvPr/>
          </p:nvGrpSpPr>
          <p:grpSpPr>
            <a:xfrm>
              <a:off x="-38100" y="879834"/>
              <a:ext cx="13307452" cy="7559147"/>
              <a:chOff x="0" y="0"/>
              <a:chExt cx="13307451" cy="7559146"/>
            </a:xfrm>
          </p:grpSpPr>
          <p:sp>
            <p:nvSpPr>
              <p:cNvPr id="417" name="Rounded Rectangle"/>
              <p:cNvSpPr/>
              <p:nvPr/>
            </p:nvSpPr>
            <p:spPr>
              <a:xfrm>
                <a:off x="38100" y="38100"/>
                <a:ext cx="13231252" cy="7482947"/>
              </a:xfrm>
              <a:prstGeom prst="roundRect">
                <a:avLst>
                  <a:gd name="adj" fmla="val 8091"/>
                </a:avLst>
              </a:prstGeom>
              <a:solidFill>
                <a:srgbClr val="73FA79">
                  <a:alpha val="35489"/>
                </a:srgbClr>
              </a:solid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marR="114300" lvl="1">
                  <a:defRPr b="1"/>
                </a:pPr>
                <a:endParaRPr/>
              </a:p>
            </p:txBody>
          </p:sp>
          <p:pic>
            <p:nvPicPr>
              <p:cNvPr id="416" name="Rounded Rectangle Rounded rectangle" descr="Rounded Rectangle Rounded rectangle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3307452" cy="7559147"/>
              </a:xfrm>
              <a:prstGeom prst="rect">
                <a:avLst/>
              </a:prstGeom>
              <a:effectLst/>
            </p:spPr>
          </p:pic>
        </p:grpSp>
        <p:sp>
          <p:nvSpPr>
            <p:cNvPr id="419" name="Run cheap MD simulations of each phase separately at a few temperatures…"/>
            <p:cNvSpPr/>
            <p:nvPr/>
          </p:nvSpPr>
          <p:spPr>
            <a:xfrm>
              <a:off x="490947" y="4659407"/>
              <a:ext cx="115143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635000" indent="-635000">
                <a:spcBef>
                  <a:spcPts val="2000"/>
                </a:spcBef>
                <a:buSzPct val="100000"/>
                <a:buAutoNum type="arabicPeriod"/>
                <a:defRPr sz="3800"/>
              </a:pPr>
              <a:r>
                <a:t>Run cheap MD simulations of each phase separately at a few temperatures</a:t>
              </a:r>
            </a:p>
            <a:p>
              <a:pPr marL="635000" indent="-635000">
                <a:spcBef>
                  <a:spcPts val="2000"/>
                </a:spcBef>
                <a:buSzPct val="100000"/>
                <a:buAutoNum type="arabicPeriod"/>
                <a:defRPr sz="3800"/>
              </a:pPr>
              <a:r>
                <a:t>Use MICE to estimate the entropy of each phase</a:t>
              </a:r>
            </a:p>
            <a:p>
              <a:pPr marL="635000" indent="-635000">
                <a:spcBef>
                  <a:spcPts val="2000"/>
                </a:spcBef>
                <a:buSzPct val="100000"/>
                <a:buAutoNum type="arabicPeriod"/>
                <a:defRPr sz="3800"/>
              </a:pPr>
              <a:r>
                <a:t>Combine with enthalpy (easily calculated) to compute Free Energy </a:t>
              </a:r>
            </a:p>
            <a:p>
              <a:pPr marL="635000" indent="-635000">
                <a:spcBef>
                  <a:spcPts val="2000"/>
                </a:spcBef>
                <a:buSzPct val="100000"/>
                <a:buAutoNum type="arabicPeriod"/>
                <a:defRPr sz="3800"/>
              </a:pPr>
              <a:r>
                <a:t>Determine the melting temperature by F=0</a:t>
              </a:r>
            </a:p>
            <a:p>
              <a:pPr marL="635000" indent="-635000">
                <a:spcBef>
                  <a:spcPts val="2000"/>
                </a:spcBef>
                <a:buSzPct val="100000"/>
                <a:buAutoNum type="arabicPeriod"/>
                <a:defRPr sz="3800"/>
              </a:pPr>
              <a:r>
                <a:t>Benchmark: WT-Metadynamics (Piaggi, Valsson, Parrinello, PRL 2017)</a:t>
              </a:r>
            </a:p>
          </p:txBody>
        </p:sp>
        <p:sp>
          <p:nvSpPr>
            <p:cNvPr id="420" name="The Plan"/>
            <p:cNvSpPr/>
            <p:nvPr/>
          </p:nvSpPr>
          <p:spPr>
            <a:xfrm>
              <a:off x="526157" y="458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500" b="1"/>
              </a:lvl1pPr>
            </a:lstStyle>
            <a:p>
              <a:r>
                <a:t>The Plan</a:t>
              </a:r>
            </a:p>
          </p:txBody>
        </p:sp>
      </p:grpSp>
      <p:grpSp>
        <p:nvGrpSpPr>
          <p:cNvPr id="426" name="Group"/>
          <p:cNvGrpSpPr/>
          <p:nvPr/>
        </p:nvGrpSpPr>
        <p:grpSpPr>
          <a:xfrm>
            <a:off x="20535038" y="3705935"/>
            <a:ext cx="3218392" cy="9933865"/>
            <a:chOff x="0" y="0"/>
            <a:chExt cx="3218391" cy="9933864"/>
          </a:xfrm>
        </p:grpSpPr>
        <p:pic>
          <p:nvPicPr>
            <p:cNvPr id="422" name="yamin.jpg" descr="yamin.jpg"/>
            <p:cNvPicPr>
              <a:picLocks noChangeAspect="1"/>
            </p:cNvPicPr>
            <p:nvPr/>
          </p:nvPicPr>
          <p:blipFill>
            <a:blip r:embed="rId5"/>
            <a:srcRect l="41254" t="9426" r="25357" b="57655"/>
            <a:stretch>
              <a:fillRect/>
            </a:stretch>
          </p:blipFill>
          <p:spPr>
            <a:xfrm>
              <a:off x="0" y="4779781"/>
              <a:ext cx="3218392" cy="3428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3" name="Screen Shot 2021-12-28 at 16.47.25.png" descr="Screen Shot 2021-12-28 at 16.47.25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806" y="0"/>
              <a:ext cx="2832648" cy="34373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4" name="Yamin Ben-Shimon"/>
            <p:cNvSpPr/>
            <p:nvPr/>
          </p:nvSpPr>
          <p:spPr>
            <a:xfrm>
              <a:off x="1609129" y="866386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 rtl="1">
                <a:defRPr/>
              </a:lvl1pPr>
            </a:lstStyle>
            <a:p>
              <a:r>
                <a:t>Yamin Ben-Shimon</a:t>
              </a:r>
            </a:p>
          </p:txBody>
        </p:sp>
        <p:sp>
          <p:nvSpPr>
            <p:cNvPr id="425" name="Barak Hirshberg"/>
            <p:cNvSpPr/>
            <p:nvPr/>
          </p:nvSpPr>
          <p:spPr>
            <a:xfrm>
              <a:off x="1609130" y="388866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/>
            </a:lstStyle>
            <a:p>
              <a:r>
                <a:t>Barak Hirshberg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Rounded Rectangle"/>
          <p:cNvGrpSpPr/>
          <p:nvPr/>
        </p:nvGrpSpPr>
        <p:grpSpPr>
          <a:xfrm>
            <a:off x="791918" y="2388543"/>
            <a:ext cx="10349744" cy="11058741"/>
            <a:chOff x="0" y="0"/>
            <a:chExt cx="10349742" cy="11058739"/>
          </a:xfrm>
        </p:grpSpPr>
        <p:sp>
          <p:nvSpPr>
            <p:cNvPr id="429" name="Rounded Rectangle"/>
            <p:cNvSpPr/>
            <p:nvPr/>
          </p:nvSpPr>
          <p:spPr>
            <a:xfrm>
              <a:off x="38100" y="38100"/>
              <a:ext cx="10273543" cy="10982540"/>
            </a:xfrm>
            <a:prstGeom prst="roundRect">
              <a:avLst>
                <a:gd name="adj" fmla="val 4812"/>
              </a:avLst>
            </a:prstGeom>
            <a:solidFill>
              <a:srgbClr val="73FA79">
                <a:alpha val="35489"/>
              </a:srgbClr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1" indent="444500"/>
              <a:endParaRPr/>
            </a:p>
          </p:txBody>
        </p:sp>
        <p:pic>
          <p:nvPicPr>
            <p:cNvPr id="428" name="Rounded Rectangle Rounded rectangle" descr="Rounded Rectangle Rounded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349743" cy="11058740"/>
            </a:xfrm>
            <a:prstGeom prst="rect">
              <a:avLst/>
            </a:prstGeom>
            <a:effectLst/>
          </p:spPr>
        </p:pic>
      </p:grpSp>
      <p:pic>
        <p:nvPicPr>
          <p:cNvPr id="431" name="Picture 23" descr="Picture 23"/>
          <p:cNvPicPr>
            <a:picLocks noChangeAspect="1"/>
          </p:cNvPicPr>
          <p:nvPr/>
        </p:nvPicPr>
        <p:blipFill>
          <a:blip r:embed="rId3"/>
          <a:srcRect l="13750" t="17313" r="65859" b="16936"/>
          <a:stretch>
            <a:fillRect/>
          </a:stretch>
        </p:blipFill>
        <p:spPr>
          <a:xfrm>
            <a:off x="6945311" y="2985970"/>
            <a:ext cx="3143252" cy="307713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Interesting implementation details"/>
          <p:cNvSpPr txBox="1">
            <a:spLocks noGrp="1"/>
          </p:cNvSpPr>
          <p:nvPr>
            <p:ph type="title"/>
          </p:nvPr>
        </p:nvSpPr>
        <p:spPr>
          <a:xfrm>
            <a:off x="3963546" y="-300680"/>
            <a:ext cx="16456908" cy="2253987"/>
          </a:xfrm>
          <a:prstGeom prst="rect">
            <a:avLst/>
          </a:prstGeom>
        </p:spPr>
        <p:txBody>
          <a:bodyPr/>
          <a:lstStyle/>
          <a:p>
            <a:pPr lvl="1" indent="457200" algn="ctr" defTabSz="821531">
              <a:lnSpc>
                <a:spcPct val="100000"/>
              </a:lnSpc>
              <a:defRPr sz="7600">
                <a:latin typeface="+mn-lt"/>
                <a:ea typeface="+mn-ea"/>
                <a:cs typeface="+mn-cs"/>
                <a:sym typeface="Helvetica Neue Medium"/>
              </a:defRPr>
            </a:pPr>
            <a:r>
              <a:t>Interesting implementation details</a:t>
            </a:r>
          </a:p>
        </p:txBody>
      </p:sp>
      <p:sp>
        <p:nvSpPr>
          <p:cNvPr id="433" name="Rounded Rectangle"/>
          <p:cNvSpPr/>
          <p:nvPr/>
        </p:nvSpPr>
        <p:spPr>
          <a:xfrm>
            <a:off x="24409400" y="7984483"/>
            <a:ext cx="7746802" cy="6220289"/>
          </a:xfrm>
          <a:prstGeom prst="roundRect">
            <a:avLst>
              <a:gd name="adj" fmla="val 1556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4" name="How to represent a conformation?"/>
          <p:cNvSpPr txBox="1"/>
          <p:nvPr/>
        </p:nvSpPr>
        <p:spPr>
          <a:xfrm>
            <a:off x="1145687" y="1696850"/>
            <a:ext cx="7251320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/>
            </a:lvl1pPr>
          </a:lstStyle>
          <a:p>
            <a:r>
              <a:t>How to represent a conformation?</a:t>
            </a:r>
          </a:p>
        </p:txBody>
      </p:sp>
      <p:pic>
        <p:nvPicPr>
          <p:cNvPr id="435" name="Picture 23" descr="Picture 23"/>
          <p:cNvPicPr>
            <a:picLocks noChangeAspect="1"/>
          </p:cNvPicPr>
          <p:nvPr/>
        </p:nvPicPr>
        <p:blipFill>
          <a:blip r:embed="rId3"/>
          <a:srcRect l="13750" t="17313" r="65859" b="16936"/>
          <a:stretch>
            <a:fillRect/>
          </a:stretch>
        </p:blipFill>
        <p:spPr>
          <a:xfrm>
            <a:off x="1916111" y="2985970"/>
            <a:ext cx="3143252" cy="3077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icture 25" descr="Picture 25"/>
          <p:cNvPicPr>
            <a:picLocks noChangeAspect="1"/>
          </p:cNvPicPr>
          <p:nvPr/>
        </p:nvPicPr>
        <p:blipFill>
          <a:blip r:embed="rId3"/>
          <a:srcRect l="39922" t="14000" r="37343" b="13000"/>
          <a:stretch>
            <a:fillRect/>
          </a:stretch>
        </p:blipFill>
        <p:spPr>
          <a:xfrm>
            <a:off x="2101849" y="3133806"/>
            <a:ext cx="2771776" cy="278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Picture 27" descr="Picture 27"/>
          <p:cNvPicPr>
            <a:picLocks noChangeAspect="1"/>
          </p:cNvPicPr>
          <p:nvPr/>
        </p:nvPicPr>
        <p:blipFill>
          <a:blip r:embed="rId3"/>
          <a:srcRect l="67265" t="13415" r="10000" b="13583"/>
          <a:stretch>
            <a:fillRect/>
          </a:stretch>
        </p:blipFill>
        <p:spPr>
          <a:xfrm>
            <a:off x="7131049" y="3133806"/>
            <a:ext cx="2771777" cy="2781301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In the works: more sophisticated representations (graphs)"/>
          <p:cNvSpPr txBox="1"/>
          <p:nvPr/>
        </p:nvSpPr>
        <p:spPr>
          <a:xfrm>
            <a:off x="1239532" y="6450012"/>
            <a:ext cx="945451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In the works: more sophisticated representations (graphs)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2025422" y="7775295"/>
            <a:ext cx="7760837" cy="6477001"/>
            <a:chOff x="0" y="312737"/>
            <a:chExt cx="7760836" cy="6477000"/>
          </a:xfrm>
        </p:grpSpPr>
        <p:pic>
          <p:nvPicPr>
            <p:cNvPr id="439" name="Picture 21" descr="Picture 21"/>
            <p:cNvPicPr>
              <a:picLocks noChangeAspect="1"/>
            </p:cNvPicPr>
            <p:nvPr/>
          </p:nvPicPr>
          <p:blipFill>
            <a:blip r:embed="rId4"/>
            <a:srcRect l="33938" r="32717" b="8299"/>
            <a:stretch>
              <a:fillRect/>
            </a:stretch>
          </p:blipFill>
          <p:spPr>
            <a:xfrm>
              <a:off x="0" y="571206"/>
              <a:ext cx="7760837" cy="4624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0" name="MI vs resolution"/>
            <p:cNvSpPr/>
            <p:nvPr/>
          </p:nvSpPr>
          <p:spPr>
            <a:xfrm>
              <a:off x="4066956" y="3127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/>
            </a:lstStyle>
            <a:p>
              <a:r>
                <a:t>MI vs resolution</a:t>
              </a:r>
            </a:p>
          </p:txBody>
        </p:sp>
        <p:sp>
          <p:nvSpPr>
            <p:cNvPr id="441" name="# of voxels / lattice spacing"/>
            <p:cNvSpPr/>
            <p:nvPr/>
          </p:nvSpPr>
          <p:spPr>
            <a:xfrm>
              <a:off x="4066956" y="55197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/>
            </a:lstStyle>
            <a:p>
              <a:r>
                <a:t># of voxels / lattice spacing</a:t>
              </a:r>
            </a:p>
          </p:txBody>
        </p:sp>
      </p:grpSp>
      <p:grpSp>
        <p:nvGrpSpPr>
          <p:cNvPr id="445" name="Rounded Rectangle"/>
          <p:cNvGrpSpPr/>
          <p:nvPr/>
        </p:nvGrpSpPr>
        <p:grpSpPr>
          <a:xfrm>
            <a:off x="13330990" y="2388543"/>
            <a:ext cx="10349744" cy="11058741"/>
            <a:chOff x="0" y="0"/>
            <a:chExt cx="10349742" cy="11058739"/>
          </a:xfrm>
        </p:grpSpPr>
        <p:sp>
          <p:nvSpPr>
            <p:cNvPr id="444" name="Rounded Rectangle"/>
            <p:cNvSpPr/>
            <p:nvPr/>
          </p:nvSpPr>
          <p:spPr>
            <a:xfrm>
              <a:off x="38100" y="38100"/>
              <a:ext cx="10273543" cy="10982540"/>
            </a:xfrm>
            <a:prstGeom prst="roundRect">
              <a:avLst>
                <a:gd name="adj" fmla="val 4812"/>
              </a:avLst>
            </a:prstGeom>
            <a:solidFill>
              <a:srgbClr val="73FA79">
                <a:alpha val="35489"/>
              </a:srgbClr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1" indent="444500"/>
              <a:endParaRPr/>
            </a:p>
          </p:txBody>
        </p:sp>
        <p:pic>
          <p:nvPicPr>
            <p:cNvPr id="443" name="Rounded Rectangle Rounded rectangle" descr="Rounded Rectangle Rounded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349743" cy="11058740"/>
            </a:xfrm>
            <a:prstGeom prst="rect">
              <a:avLst/>
            </a:prstGeom>
            <a:effectLst/>
          </p:spPr>
        </p:pic>
      </p:grpSp>
      <p:sp>
        <p:nvSpPr>
          <p:cNvPr id="446" name="Summing up MI to get entropy"/>
          <p:cNvSpPr txBox="1"/>
          <p:nvPr/>
        </p:nvSpPr>
        <p:spPr>
          <a:xfrm>
            <a:off x="13667888" y="1696850"/>
            <a:ext cx="6547689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/>
            </a:lvl1pPr>
          </a:lstStyle>
          <a:p>
            <a:r>
              <a:t>Summing up MI to get entropy</a:t>
            </a:r>
          </a:p>
        </p:txBody>
      </p:sp>
      <p:pic>
        <p:nvPicPr>
          <p:cNvPr id="447" name="Group 26" descr="Group 26"/>
          <p:cNvPicPr>
            <a:picLocks noChangeAspect="1"/>
          </p:cNvPicPr>
          <p:nvPr/>
        </p:nvPicPr>
        <p:blipFill>
          <a:blip r:embed="rId4"/>
          <a:srcRect l="66896"/>
          <a:stretch>
            <a:fillRect/>
          </a:stretch>
        </p:blipFill>
        <p:spPr>
          <a:xfrm>
            <a:off x="14479119" y="5909543"/>
            <a:ext cx="8053489" cy="5271102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Area law"/>
          <p:cNvSpPr txBox="1"/>
          <p:nvPr/>
        </p:nvSpPr>
        <p:spPr>
          <a:xfrm>
            <a:off x="17182205" y="5122143"/>
            <a:ext cx="2647316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5000"/>
            </a:lvl1pPr>
          </a:lstStyle>
          <a:p>
            <a:r>
              <a:t>Area law</a:t>
            </a:r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8591" y="3007579"/>
            <a:ext cx="6014543" cy="1569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fill="hold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fill="hold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4" animBg="1" advAuto="0"/>
      <p:bldP spid="435" grpId="1" animBg="1" advAuto="0"/>
      <p:bldP spid="436" grpId="2" animBg="1" advAuto="0"/>
      <p:bldP spid="437" grpId="3" animBg="1" advAuto="0"/>
      <p:bldP spid="438" grpId="5" animBg="1" advAuto="0"/>
      <p:bldP spid="442" grpId="6" animBg="1" advAuto="0"/>
      <p:bldP spid="445" grpId="7" animBg="1" advAuto="0"/>
      <p:bldP spid="446" grpId="8" animBg="1" advAuto="0"/>
      <p:bldP spid="447" grpId="11" animBg="1" advAuto="0"/>
      <p:bldP spid="448" grpId="10" animBg="1" advAuto="0"/>
      <p:bldP spid="449" grpId="9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just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just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832</Words>
  <Application>Microsoft Macintosh PowerPoint</Application>
  <PresentationFormat>Custom</PresentationFormat>
  <Paragraphs>140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AppleGothic 일반체</vt:lpstr>
      <vt:lpstr>Arial</vt:lpstr>
      <vt:lpstr>Avenir Next Regular</vt:lpstr>
      <vt:lpstr>Calibri</vt:lpstr>
      <vt:lpstr>Calibri Light</vt:lpstr>
      <vt:lpstr>Cambria Math</vt:lpstr>
      <vt:lpstr>CMU Serif Roman</vt:lpstr>
      <vt:lpstr>Helvetica Light</vt:lpstr>
      <vt:lpstr>Helvetica Neue</vt:lpstr>
      <vt:lpstr>Helvetica Neue Light</vt:lpstr>
      <vt:lpstr>Helvetica Neue Thin</vt:lpstr>
      <vt:lpstr>White</vt:lpstr>
      <vt:lpstr>Machine Learning the Entropy to Estimate Free Energy Differences without Sampling Transitions</vt:lpstr>
      <vt:lpstr>Metastable states pose a computational challenge</vt:lpstr>
      <vt:lpstr>Metastable states pose a computational challenge</vt:lpstr>
      <vt:lpstr>What is entropy?</vt:lpstr>
      <vt:lpstr>Iterative Calculation of Entropy</vt:lpstr>
      <vt:lpstr>Mutual entropy as an optimization problem</vt:lpstr>
      <vt:lpstr>Mutual entropy as an optimization problem</vt:lpstr>
      <vt:lpstr>The challenge: estimate the melting temperature of metals</vt:lpstr>
      <vt:lpstr>Interesting implementation details</vt:lpstr>
      <vt:lpstr>PowerPoint Presentation</vt:lpstr>
      <vt:lpstr>PowerPoint Presentation</vt:lpstr>
      <vt:lpstr>PowerPoint Presentation</vt:lpstr>
      <vt:lpstr>Summary and Take Home message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Yohai Bar Sinai</cp:lastModifiedBy>
  <cp:revision>5</cp:revision>
  <dcterms:modified xsi:type="dcterms:W3CDTF">2026-02-11T10:06:41Z</dcterms:modified>
</cp:coreProperties>
</file>